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3" r:id="rId6"/>
    <p:sldId id="297" r:id="rId7"/>
    <p:sldId id="308" r:id="rId8"/>
    <p:sldId id="320" r:id="rId9"/>
    <p:sldId id="295" r:id="rId10"/>
    <p:sldId id="339" r:id="rId11"/>
    <p:sldId id="340" r:id="rId12"/>
    <p:sldId id="307" r:id="rId13"/>
    <p:sldId id="324" r:id="rId14"/>
    <p:sldId id="325" r:id="rId15"/>
    <p:sldId id="310" r:id="rId16"/>
    <p:sldId id="336" r:id="rId17"/>
    <p:sldId id="329" r:id="rId18"/>
    <p:sldId id="334" r:id="rId19"/>
    <p:sldId id="337" r:id="rId20"/>
    <p:sldId id="338" r:id="rId21"/>
    <p:sldId id="330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7080" userDrawn="1">
          <p15:clr>
            <a:srgbClr val="A4A3A4"/>
          </p15:clr>
        </p15:guide>
        <p15:guide id="3" pos="5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25B99-1061-AB57-99C0-19B007D29D82}" v="37" dt="2025-03-10T21:13:55.979"/>
    <p1510:client id="{43675C35-97F2-9830-AE58-850E1B289981}" v="257" dt="2025-03-10T15:18:07.546"/>
    <p1510:client id="{73ABED60-7570-974F-1939-E3C4BC253EF9}" v="45" dt="2025-03-10T21:26:26.589"/>
    <p1510:client id="{9B055A3B-6475-B220-5817-A9EFB1B9BA5F}" v="1043" dt="2025-03-10T20:51:22.632"/>
    <p1510:client id="{A024DB9D-2FAB-B21C-5765-0B39AFECB331}" v="9" dt="2025-03-09T14:29:25.374"/>
    <p1510:client id="{BAD332F7-BFB9-79B3-9404-EF50FB5157B9}" v="604" dt="2025-03-09T21:23:33.485"/>
    <p1510:client id="{FD98F096-6726-1483-7C3E-DB46778CB8A1}" v="621" dt="2025-03-09T18:53:04.414"/>
  </p1510:revLst>
</p1510:revInfo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 autoAdjust="0"/>
    <p:restoredTop sz="92722" autoAdjust="0"/>
  </p:normalViewPr>
  <p:slideViewPr>
    <p:cSldViewPr snapToGrid="0">
      <p:cViewPr>
        <p:scale>
          <a:sx n="100" d="100"/>
          <a:sy n="100" d="100"/>
        </p:scale>
        <p:origin x="125" y="-581"/>
      </p:cViewPr>
      <p:guideLst>
        <p:guide orient="horz" pos="1848"/>
        <p:guide pos="7080"/>
        <p:guide pos="5112"/>
      </p:guideLst>
    </p:cSldViewPr>
  </p:slideViewPr>
  <p:outlineViewPr>
    <p:cViewPr>
      <p:scale>
        <a:sx n="33" d="100"/>
        <a:sy n="33" d="100"/>
      </p:scale>
      <p:origin x="0" y="-481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26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0AE3C0-C0E9-40F8-963A-C710B0868C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19749-4C26-46F6-A13E-4F2E91EC14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2F5F-49ED-40E3-A1A5-941FF8279870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26E5B-3572-4EEA-91A0-FE0838ED6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D8116-DB0F-4C4A-85AD-5331C0D78B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74FA-BCF5-412C-B474-5CA730E53DF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45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1060-699B-414A-8D16-7630F8BDD05E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DF348-2A86-4531-BD4E-BD8C0BBDAD4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7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2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D702A-BE80-8A51-7D39-B04CB9276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1F03A-0A63-756A-B717-B21C26ACC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0BDEA9-1023-D209-96EF-49CA8C051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9A06A-D52C-84AF-4748-BADB33F92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5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6B360-D689-EFAB-9C6C-8C2F08B3F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DF0D2A-70C7-E97D-3704-41C7F24A0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ADE946-B87A-D7C7-3F17-BEF5EE13A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68BE6-BF85-31C2-DAC0-1A864138B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28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1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6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DEEA9-019B-DC25-6804-3E1E3CDE9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0C6AA-BBEC-A2B0-906F-E2ED898CB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A69A88-BC68-1BCD-7E53-F2FBFD450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A617C-5BB7-5BD1-063C-B66A97226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2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D4827-968F-8E3D-2E30-D51BF808A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6A084-5E7E-477A-1671-777965C20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66CEC-54A2-0496-1B6A-92A28D20F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01CC2-E901-21BF-25ED-8A8B77232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7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5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2EE1C-E66D-634C-D1EA-36C1A99F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BB0D1A-0D88-5BBB-8702-1C8F9AC12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CD5DE-BBB6-B6D1-E5A3-526BCDFB0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1E6FA-4E9D-9099-107B-EC11435AED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9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0BC8F-B1FD-77A0-DF4D-289CE7BC6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BBC0CD-76F7-AAA1-AB86-8FAF5E7A9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596C6-C717-5992-7F06-A653DD35D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23AC3-DEB6-FAD0-00BD-96001067D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5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1202-1CB3-0A3B-2C34-2995272DC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CFA2C-4143-E6AB-FF65-670AFB62E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4EB36-B774-61AF-4632-29B4B8BBA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CE740-8440-A89A-427D-2942FD64D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7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D7DA1-38F7-67AE-6A97-51FD6DD07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CD6A8C-29A0-617C-BF96-79AC591FC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4D7C1-A77D-8CDF-0E19-F932EE2BE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FA6F-3467-7FD4-5D15-A8272BB26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3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947BE1-D586-49AE-B2E6-EE426AA23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5329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C316E-D918-422D-AC5F-D93C59AB6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493776"/>
            <a:ext cx="6389027" cy="4178808"/>
          </a:xfrm>
        </p:spPr>
        <p:txBody>
          <a:bodyPr anchor="b">
            <a:noAutofit/>
          </a:bodyPr>
          <a:lstStyle>
            <a:lvl1pPr algn="l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aseline="0"/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4012DC-9879-489B-B525-C474C5DD29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0392" y="5001768"/>
            <a:ext cx="6227064" cy="1216152"/>
          </a:xfrm>
        </p:spPr>
        <p:txBody>
          <a:bodyPr anchor="ctr">
            <a:normAutofit/>
          </a:bodyPr>
          <a:lstStyle>
            <a:lvl1pPr>
              <a:defRPr lang="en-US" sz="2400" kern="1200" spc="50" baseline="0" dirty="0" smtClean="0">
                <a:solidFill>
                  <a:schemeClr val="bg1"/>
                </a:solidFill>
                <a:latin typeface="+mn-lt"/>
                <a:ea typeface="+mn-ea"/>
                <a:cs typeface="Calibri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FC936F-8170-723C-A6D1-A8D7B87C47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4656" y="0"/>
            <a:ext cx="4654296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1024960-56D5-F5C3-5D87-3CBEB9F79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4656" y="3429000"/>
            <a:ext cx="4654296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5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770632"/>
            <a:ext cx="2724912" cy="339242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923B6E-5860-3554-77F7-17C8DF8381D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14216" y="2770632"/>
            <a:ext cx="7315200" cy="3392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CC8D5-8386-BA2F-F44B-2FE211C3FDC3}"/>
              </a:ext>
            </a:extLst>
          </p:cNvPr>
          <p:cNvSpPr/>
          <p:nvPr userDrawn="1"/>
        </p:nvSpPr>
        <p:spPr>
          <a:xfrm>
            <a:off x="4015451" y="2691925"/>
            <a:ext cx="7315200" cy="810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9105B81-BB6A-A6CE-1BA4-4C00B137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941F5AC3-7362-1179-648D-6062C75CFF0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9E944BE1-F27E-140F-1071-B7DA15A393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296144" y="6356350"/>
            <a:ext cx="93268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4983480" cy="376732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0" indent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  <a:defRPr sz="2000"/>
            </a:lvl2pPr>
            <a:lvl3pPr marL="283464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b="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2770632"/>
            <a:ext cx="4983480" cy="376732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347472" indent="-347472">
              <a:spcBef>
                <a:spcPts val="700"/>
              </a:spcBef>
              <a:spcAft>
                <a:spcPts val="700"/>
              </a:spcAft>
              <a:defRPr sz="2000"/>
            </a:lvl2pPr>
            <a:lvl3pPr marL="560070" indent="-285750">
              <a:buFont typeface="Arial" panose="020B0604020202020204" pitchFamily="34" charset="0"/>
              <a:buChar char="•"/>
              <a:defRPr sz="1600"/>
            </a:lvl3pPr>
            <a:lvl4pPr>
              <a:defRPr sz="1600"/>
            </a:lvl4pPr>
            <a:lvl5pPr marL="88011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1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F64393-2F7A-8740-66F1-95C9EC151E02}"/>
              </a:ext>
            </a:extLst>
          </p:cNvPr>
          <p:cNvSpPr/>
          <p:nvPr userDrawn="1"/>
        </p:nvSpPr>
        <p:spPr>
          <a:xfrm>
            <a:off x="841248" y="2221992"/>
            <a:ext cx="10515600" cy="383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221992"/>
            <a:ext cx="10515600" cy="3831336"/>
          </a:xfrm>
          <a:noFill/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347472" indent="-347472">
              <a:spcBef>
                <a:spcPts val="700"/>
              </a:spcBef>
              <a:spcAft>
                <a:spcPts val="700"/>
              </a:spcAft>
              <a:defRPr sz="1800">
                <a:solidFill>
                  <a:schemeClr val="tx1"/>
                </a:solidFill>
              </a:defRPr>
            </a:lvl2pPr>
            <a:lvl3pPr marL="56007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 marL="88011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9CF62C-2747-714E-F829-A0176E230364}"/>
              </a:ext>
            </a:extLst>
          </p:cNvPr>
          <p:cNvSpPr/>
          <p:nvPr userDrawn="1"/>
        </p:nvSpPr>
        <p:spPr>
          <a:xfrm>
            <a:off x="838198" y="2129741"/>
            <a:ext cx="10515600" cy="925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95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D15A25-1111-478B-8F77-D992652C7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25296"/>
            <a:ext cx="12188952" cy="395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D1BED5-2D39-40ED-92F5-CF06BE8A7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25296"/>
            <a:ext cx="3337560" cy="3951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3472D-332A-4010-9FEA-8E1E9AE7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632" y="1444752"/>
            <a:ext cx="7781544" cy="3392424"/>
          </a:xfrm>
        </p:spPr>
        <p:txBody>
          <a:bodyPr anchor="b">
            <a:norm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CBD2514F-3F04-795C-290B-E557B57E4C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3632" y="5358384"/>
            <a:ext cx="7781544" cy="374904"/>
          </a:xfrm>
        </p:spPr>
        <p:txBody>
          <a:bodyPr anchor="ctr">
            <a:normAutofit/>
          </a:bodyPr>
          <a:lstStyle>
            <a:lvl1pPr>
              <a:defRPr lang="en-US" sz="2400" kern="1200" spc="50" baseline="0" dirty="0" smtClean="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58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D15A25-1111-478B-8F77-D992652C7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64985"/>
            <a:ext cx="5297764" cy="39521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3472D-332A-4010-9FEA-8E1E9AE7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213" y="336958"/>
            <a:ext cx="10616187" cy="1700784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F791A-8D73-49AD-8569-7F4FE14648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2587752"/>
            <a:ext cx="3694176" cy="325810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 master text style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D1BED5-2D39-40ED-92F5-CF06BE8A7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7764" y="2265363"/>
            <a:ext cx="3479524" cy="3951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77288" y="2265363"/>
            <a:ext cx="3414712" cy="39512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0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with three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20" y="3639312"/>
            <a:ext cx="10488168" cy="3090672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Click to edit master text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37"/>
            <a:ext cx="6080760" cy="3428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54A389-080E-45CE-8275-215B7C9B58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9048" y="0"/>
            <a:ext cx="3048000" cy="342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53144" y="0"/>
            <a:ext cx="3044952" cy="342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4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C15B2-D6B3-D582-D31F-550B4D51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763256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9CC2FD-DEAD-15BE-FCA9-4EFD14D5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6089904" cy="298094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F9E8A0-9731-99CA-717E-085634925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6089904" cy="154533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63256" y="637"/>
            <a:ext cx="2194560" cy="342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54A389-080E-45CE-8275-215B7C9B58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66960" y="0"/>
            <a:ext cx="2221992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3256" y="3429000"/>
            <a:ext cx="4407408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6696" y="2770632"/>
            <a:ext cx="4983480" cy="3639312"/>
          </a:xfrm>
        </p:spPr>
        <p:txBody>
          <a:bodyPr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2000"/>
            </a:lvl1pPr>
            <a:lvl2pPr marL="548640" indent="-283464">
              <a:defRPr sz="1800"/>
            </a:lvl2pPr>
            <a:lvl3pPr marL="822960" indent="-285750">
              <a:buFont typeface="Arial" panose="020B0604020202020204" pitchFamily="34" charset="0"/>
              <a:buChar char="•"/>
              <a:defRPr sz="1400"/>
            </a:lvl3pPr>
            <a:lvl4pPr marL="1097280" indent="-283464">
              <a:defRPr sz="1400"/>
            </a:lvl4pPr>
            <a:lvl5pPr marL="137160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2770632"/>
            <a:ext cx="4983480" cy="3639312"/>
          </a:xfrm>
        </p:spPr>
        <p:txBody>
          <a:bodyPr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2000"/>
            </a:lvl1pPr>
            <a:lvl2pPr marL="548640" indent="-283464">
              <a:defRPr sz="1800"/>
            </a:lvl2pPr>
            <a:lvl3pPr marL="822960" indent="-285750">
              <a:buFont typeface="Arial" panose="020B0604020202020204" pitchFamily="34" charset="0"/>
              <a:buChar char="•"/>
              <a:defRPr sz="1400"/>
            </a:lvl3pPr>
            <a:lvl4pPr marL="1097280" indent="-283464">
              <a:defRPr sz="1400"/>
            </a:lvl4pPr>
            <a:lvl5pPr marL="137160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4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7345" y="0"/>
            <a:ext cx="75346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1E375-8FC7-F526-C116-11363857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8384" y="384048"/>
            <a:ext cx="6099048" cy="4343400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Click to edit master text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734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09CC8E-0532-4674-9535-1514DA3C14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5771" y="4865914"/>
            <a:ext cx="6096000" cy="1307592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Click to edit master text style</a:t>
            </a:r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A468A676-C4AD-4F50-936D-1C858E8136CE}"/>
              </a:ext>
            </a:extLst>
          </p:cNvPr>
          <p:cNvSpPr txBox="1">
            <a:spLocks/>
          </p:cNvSpPr>
          <p:nvPr userDrawn="1"/>
        </p:nvSpPr>
        <p:spPr>
          <a:xfrm>
            <a:off x="960438" y="6356350"/>
            <a:ext cx="498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42634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4983480" cy="376732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347472" indent="-347472">
              <a:spcBef>
                <a:spcPts val="700"/>
              </a:spcBef>
              <a:spcAft>
                <a:spcPts val="700"/>
              </a:spcAft>
              <a:defRPr sz="2000"/>
            </a:lvl2pPr>
            <a:lvl3pPr marL="560070" indent="-285750">
              <a:buFont typeface="Arial" panose="020B0604020202020204" pitchFamily="34" charset="0"/>
              <a:buChar char="•"/>
              <a:defRPr sz="1600"/>
            </a:lvl3pPr>
            <a:lvl4pPr>
              <a:defRPr sz="1600"/>
            </a:lvl4pPr>
            <a:lvl5pPr marL="88011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2770632"/>
            <a:ext cx="4983480" cy="376732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347472" indent="-347472">
              <a:spcBef>
                <a:spcPts val="700"/>
              </a:spcBef>
              <a:spcAft>
                <a:spcPts val="700"/>
              </a:spcAft>
              <a:defRPr sz="2000"/>
            </a:lvl2pPr>
            <a:lvl3pPr marL="560070" indent="-285750">
              <a:buFont typeface="Arial" panose="020B0604020202020204" pitchFamily="34" charset="0"/>
              <a:buChar char="•"/>
              <a:defRPr sz="1600"/>
            </a:lvl3pPr>
            <a:lvl4pPr>
              <a:defRPr sz="1600"/>
            </a:lvl4pPr>
            <a:lvl5pPr marL="88011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1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7BA8F8-2F7B-FDA9-6615-3FE2C52C1B99}"/>
              </a:ext>
            </a:extLst>
          </p:cNvPr>
          <p:cNvSpPr/>
          <p:nvPr userDrawn="1"/>
        </p:nvSpPr>
        <p:spPr>
          <a:xfrm>
            <a:off x="0" y="2258568"/>
            <a:ext cx="12192000" cy="4599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3739896" cy="36576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347472" indent="-347472">
              <a:spcBef>
                <a:spcPts val="700"/>
              </a:spcBef>
              <a:spcAft>
                <a:spcPts val="700"/>
              </a:spcAft>
              <a:buFont typeface="+mj-lt"/>
              <a:buAutoNum type="arabicPeriod"/>
              <a:defRPr sz="2000">
                <a:solidFill>
                  <a:schemeClr val="bg1"/>
                </a:solidFill>
              </a:defRPr>
            </a:lvl2pPr>
            <a:lvl3pPr marL="56007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8011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4960" y="2770632"/>
            <a:ext cx="6007608" cy="36576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347472" indent="-347472">
              <a:spcBef>
                <a:spcPts val="700"/>
              </a:spcBef>
              <a:spcAft>
                <a:spcPts val="700"/>
              </a:spcAft>
              <a:defRPr sz="2000">
                <a:solidFill>
                  <a:schemeClr val="bg1"/>
                </a:solidFill>
              </a:defRPr>
            </a:lvl2pPr>
            <a:lvl3pPr marL="56007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8011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0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9CC2FD-DEAD-15BE-FCA9-4EFD14D5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47472"/>
            <a:ext cx="7315200" cy="308152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A315E-3D77-4A9C-F6F5-4B525C5B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66744"/>
            <a:ext cx="8650224" cy="3191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E5C666-A348-D887-B11B-D23CF67FB8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952" y="3959352"/>
            <a:ext cx="7315200" cy="239572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 master text style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50224" y="0"/>
            <a:ext cx="3547872" cy="2651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50224" y="2651760"/>
            <a:ext cx="3547872" cy="42062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1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7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94" r:id="rId8"/>
    <p:sldLayoutId id="2147483695" r:id="rId9"/>
    <p:sldLayoutId id="2147483672" r:id="rId10"/>
    <p:sldLayoutId id="2147483696" r:id="rId11"/>
    <p:sldLayoutId id="2147483697" r:id="rId12"/>
    <p:sldLayoutId id="214748369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microsoft.com/es-es/power-platform/admin/pay-as-you-go-meters?tabs=image#power-apps-per-app-meter" TargetMode="External"/><Relationship Id="rId3" Type="http://schemas.openxmlformats.org/officeDocument/2006/relationships/hyperlink" Target="https://learn.microsoft.com/es-es/power-apps/maker/model-driven-apps/app-value-proposition" TargetMode="External"/><Relationship Id="rId7" Type="http://schemas.openxmlformats.org/officeDocument/2006/relationships/hyperlink" Target="https://learn.microsoft.com/es-es/power-apps/maker/model-driven-apps/app-building-steps" TargetMode="External"/><Relationship Id="rId2" Type="http://schemas.openxmlformats.org/officeDocument/2006/relationships/hyperlink" Target="https://learn.microsoft.com/es-es/power-apps/maker/model-driven-apps/model-driven-app-overview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learn.microsoft.com/es-es/power-apps/user/unified-interface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learn.microsoft.com/es-es/power-apps/user/naviga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abagon.com" TargetMode="External"/><Relationship Id="rId7" Type="http://schemas.openxmlformats.org/officeDocument/2006/relationships/hyperlink" Target="https://www.freepik.com/author/vectorjui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reepik.com/author/stories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fabago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8C4EFE6-2069-473C-9C7D-664E02AC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93776"/>
            <a:ext cx="6389027" cy="2939137"/>
          </a:xfrm>
        </p:spPr>
        <p:txBody>
          <a:bodyPr anchor="b"/>
          <a:lstStyle/>
          <a:p>
            <a:r>
              <a:rPr lang="en-US" dirty="0">
                <a:ea typeface="+mj-lt"/>
                <a:cs typeface="+mj-lt"/>
              </a:rPr>
              <a:t>Model-driven Power Apps 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309D09-2937-4053-9CD6-3131EABB0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0392" y="5001768"/>
            <a:ext cx="6227064" cy="1216152"/>
          </a:xfrm>
        </p:spPr>
        <p:txBody>
          <a:bodyPr>
            <a:normAutofit/>
          </a:bodyPr>
          <a:lstStyle/>
          <a:p>
            <a:r>
              <a:rPr lang="en-US" b="1" err="1">
                <a:latin typeface="Verdana Pro"/>
              </a:rPr>
              <a:t>Fabagon</a:t>
            </a:r>
            <a:endParaRPr lang="es-ES" b="1">
              <a:latin typeface="Verdana Pro"/>
            </a:endParaRPr>
          </a:p>
        </p:txBody>
      </p:sp>
      <p:pic>
        <p:nvPicPr>
          <p:cNvPr id="16" name="Picture Placeholder 15" descr="A close-up of a building black and white">
            <a:extLst>
              <a:ext uri="{FF2B5EF4-FFF2-40B4-BE49-F238E27FC236}">
                <a16:creationId xmlns:a16="http://schemas.microsoft.com/office/drawing/2014/main" id="{650E3331-8D16-8FBA-1515-6CC473872B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4" b="14"/>
          <a:stretch>
            <a:fillRect/>
          </a:stretch>
        </p:blipFill>
        <p:spPr>
          <a:xfrm>
            <a:off x="7534656" y="0"/>
            <a:ext cx="4654296" cy="3679371"/>
          </a:xfrm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DD7C7D9-5846-C54C-32B0-17A39CF39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380" r="380"/>
          <a:stretch/>
        </p:blipFill>
        <p:spPr>
          <a:xfrm>
            <a:off x="7534656" y="3657600"/>
            <a:ext cx="4656567" cy="3200400"/>
          </a:xfrm>
          <a:prstGeom prst="rect">
            <a:avLst/>
          </a:prstGeom>
        </p:spPr>
      </p:pic>
      <p:sp>
        <p:nvSpPr>
          <p:cNvPr id="3" name="Title 12">
            <a:extLst>
              <a:ext uri="{FF2B5EF4-FFF2-40B4-BE49-F238E27FC236}">
                <a16:creationId xmlns:a16="http://schemas.microsoft.com/office/drawing/2014/main" id="{9347E934-F090-F112-B398-EABC97814FC9}"/>
              </a:ext>
            </a:extLst>
          </p:cNvPr>
          <p:cNvSpPr txBox="1">
            <a:spLocks/>
          </p:cNvSpPr>
          <p:nvPr/>
        </p:nvSpPr>
        <p:spPr>
          <a:xfrm>
            <a:off x="854941" y="3443967"/>
            <a:ext cx="6389027" cy="1562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None/>
              <a:defRPr sz="54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Consolas"/>
                <a:ea typeface="+mj-lt"/>
                <a:cs typeface="+mj-lt"/>
              </a:rPr>
              <a:t>Aplicaciones</a:t>
            </a:r>
            <a:r>
              <a:rPr lang="en-US" sz="2400" dirty="0">
                <a:latin typeface="Consolas"/>
                <a:ea typeface="+mj-lt"/>
                <a:cs typeface="+mj-lt"/>
              </a:rPr>
              <a:t> </a:t>
            </a:r>
            <a:r>
              <a:rPr lang="en-US" sz="2400" dirty="0" err="1">
                <a:latin typeface="Consolas"/>
                <a:ea typeface="+mj-lt"/>
                <a:cs typeface="+mj-lt"/>
              </a:rPr>
              <a:t>basadas</a:t>
            </a:r>
            <a:r>
              <a:rPr lang="en-US" sz="2400" dirty="0">
                <a:latin typeface="Consolas"/>
                <a:ea typeface="+mj-lt"/>
                <a:cs typeface="+mj-lt"/>
              </a:rPr>
              <a:t> </a:t>
            </a:r>
            <a:r>
              <a:rPr lang="en-US" sz="2400" dirty="0" err="1">
                <a:latin typeface="Consolas"/>
                <a:ea typeface="+mj-lt"/>
                <a:cs typeface="+mj-lt"/>
              </a:rPr>
              <a:t>en</a:t>
            </a:r>
            <a:r>
              <a:rPr lang="en-US" sz="2400" dirty="0">
                <a:latin typeface="Consolas"/>
                <a:ea typeface="+mj-lt"/>
                <a:cs typeface="+mj-lt"/>
              </a:rPr>
              <a:t> </a:t>
            </a:r>
            <a:r>
              <a:rPr lang="en-US" sz="2400" dirty="0" err="1">
                <a:latin typeface="Consolas"/>
                <a:ea typeface="+mj-lt"/>
                <a:cs typeface="+mj-lt"/>
              </a:rPr>
              <a:t>modelo</a:t>
            </a:r>
            <a:r>
              <a:rPr lang="en-US" sz="2400" dirty="0">
                <a:latin typeface="Consolas"/>
                <a:ea typeface="+mj-lt"/>
                <a:cs typeface="+mj-lt"/>
              </a:rPr>
              <a:t> de </a:t>
            </a:r>
            <a:r>
              <a:rPr lang="en-US" sz="2400" dirty="0" err="1">
                <a:latin typeface="Consolas"/>
                <a:ea typeface="+mj-lt"/>
                <a:cs typeface="+mj-lt"/>
              </a:rPr>
              <a:t>datos</a:t>
            </a:r>
            <a:endParaRPr lang="es-ES" sz="2400" dirty="0" err="1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895F2-C8D2-0439-013D-EF5CBEE71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7999-BC47-7DDA-A9E8-5CD095E6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/>
          <a:p>
            <a:r>
              <a:rPr lang="en-US" dirty="0" err="1"/>
              <a:t>Ventajas</a:t>
            </a:r>
            <a:endParaRPr lang="es-ES" dirty="0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1DA09-45FC-3464-AAF2-55287128A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49834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Usabilidad</a:t>
            </a:r>
            <a:r>
              <a:rPr lang="en-US" sz="1800" dirty="0">
                <a:ea typeface="+mn-lt"/>
                <a:cs typeface="+mn-lt"/>
              </a:rPr>
              <a:t> </a:t>
            </a:r>
            <a:endParaRPr lang="es-ES"/>
          </a:p>
          <a:p>
            <a:pPr marL="283210" lvl="2"/>
            <a:r>
              <a:rPr lang="en-US" dirty="0">
                <a:ea typeface="+mn-lt"/>
                <a:cs typeface="+mn-lt"/>
              </a:rPr>
              <a:t>Buena </a:t>
            </a:r>
            <a:r>
              <a:rPr lang="en-US" dirty="0" err="1">
                <a:ea typeface="+mn-lt"/>
                <a:cs typeface="+mn-lt"/>
              </a:rPr>
              <a:t>experiencia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usuario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usabilidad</a:t>
            </a:r>
            <a:r>
              <a:rPr lang="en-US" dirty="0">
                <a:ea typeface="+mn-lt"/>
                <a:cs typeface="+mn-lt"/>
              </a:rPr>
              <a:t>, </a:t>
            </a:r>
            <a:endParaRPr lang="en-US"/>
          </a:p>
          <a:p>
            <a:pPr marL="283210" lvl="2"/>
            <a:r>
              <a:rPr lang="en-US" dirty="0" err="1">
                <a:ea typeface="+mn-lt"/>
                <a:cs typeface="+mn-lt"/>
              </a:rPr>
              <a:t>Adaptación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distintos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dispositivos</a:t>
            </a:r>
            <a:endParaRPr lang="en-US" dirty="0">
              <a:ea typeface="+mn-lt"/>
              <a:cs typeface="+mn-lt"/>
            </a:endParaRPr>
          </a:p>
          <a:p>
            <a:pPr marL="283210" lvl="2"/>
            <a:r>
              <a:rPr lang="en-US" err="1">
                <a:ea typeface="+mn-lt"/>
                <a:cs typeface="+mn-lt"/>
              </a:rPr>
              <a:t>Accesibilidad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err="1">
                <a:ea typeface="+mn-lt"/>
                <a:cs typeface="+mn-lt"/>
              </a:rPr>
              <a:t>compatibilidad</a:t>
            </a:r>
            <a:r>
              <a:rPr lang="en-US" dirty="0">
                <a:ea typeface="+mn-lt"/>
                <a:cs typeface="+mn-lt"/>
              </a:rPr>
              <a:t> con </a:t>
            </a:r>
            <a:r>
              <a:rPr lang="en-US" err="1">
                <a:ea typeface="+mn-lt"/>
                <a:cs typeface="+mn-lt"/>
              </a:rPr>
              <a:t>lectores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pantalla</a:t>
            </a:r>
            <a:r>
              <a:rPr lang="en-US" dirty="0">
                <a:ea typeface="+mn-lt"/>
                <a:cs typeface="+mn-lt"/>
              </a:rPr>
              <a:t>. </a:t>
            </a:r>
            <a:endParaRPr lang="en-US"/>
          </a:p>
          <a:p>
            <a:pPr marL="283210" lvl="2"/>
            <a:r>
              <a:rPr lang="en-US" dirty="0" err="1">
                <a:ea typeface="+mn-lt"/>
                <a:cs typeface="+mn-lt"/>
              </a:rPr>
              <a:t>Posibilidad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utilizar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varios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idiomas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marL="283210" lvl="2"/>
            <a:r>
              <a:rPr lang="en-US" dirty="0"/>
              <a:t>Con </a:t>
            </a:r>
            <a:r>
              <a:rPr lang="en-US" dirty="0" err="1"/>
              <a:t>capacidad</a:t>
            </a:r>
            <a:r>
              <a:rPr lang="en-US" dirty="0"/>
              <a:t> para </a:t>
            </a:r>
            <a:r>
              <a:rPr lang="en-US" dirty="0" err="1"/>
              <a:t>funcionar</a:t>
            </a:r>
            <a:r>
              <a:rPr lang="en-US" dirty="0"/>
              <a:t> sin </a:t>
            </a:r>
            <a:r>
              <a:rPr lang="en-US" dirty="0" err="1"/>
              <a:t>conexión</a:t>
            </a:r>
            <a:r>
              <a:rPr lang="en-US" dirty="0"/>
              <a:t>.</a:t>
            </a:r>
          </a:p>
          <a:p>
            <a:pPr marL="283210" lvl="2"/>
            <a:r>
              <a:rPr lang="en-US" dirty="0" err="1"/>
              <a:t>Configuración</a:t>
            </a:r>
            <a:r>
              <a:rPr lang="en-US" dirty="0"/>
              <a:t> de </a:t>
            </a:r>
            <a:r>
              <a:rPr lang="en-US" dirty="0" err="1"/>
              <a:t>aspecto</a:t>
            </a:r>
            <a:r>
              <a:rPr lang="en-US" dirty="0"/>
              <a:t> 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colores</a:t>
            </a:r>
            <a:r>
              <a:rPr lang="en-US" dirty="0"/>
              <a:t> y logo.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F80928-F413-C4E9-1D34-F4868524C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2770632"/>
            <a:ext cx="49834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Extensión</a:t>
            </a:r>
            <a:endParaRPr lang="es-ES" dirty="0" err="1"/>
          </a:p>
          <a:p>
            <a:pPr marL="347345" lvl="1" indent="-347345"/>
            <a:r>
              <a:rPr lang="en-US" dirty="0">
                <a:ea typeface="+mn-lt"/>
                <a:cs typeface="+mn-lt"/>
              </a:rPr>
              <a:t>Integrable con </a:t>
            </a:r>
            <a:r>
              <a:rPr lang="en-US" dirty="0" err="1">
                <a:ea typeface="+mn-lt"/>
                <a:cs typeface="+mn-lt"/>
              </a:rPr>
              <a:t>otros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sistemas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vía</a:t>
            </a:r>
            <a:r>
              <a:rPr lang="en-US" dirty="0">
                <a:ea typeface="+mn-lt"/>
                <a:cs typeface="+mn-lt"/>
              </a:rPr>
              <a:t> bases de </a:t>
            </a:r>
            <a:r>
              <a:rPr lang="en-US" dirty="0" err="1">
                <a:ea typeface="+mn-lt"/>
                <a:cs typeface="+mn-lt"/>
              </a:rPr>
              <a:t>datos</a:t>
            </a:r>
            <a:r>
              <a:rPr lang="en-US" dirty="0">
                <a:ea typeface="+mn-lt"/>
                <a:cs typeface="+mn-lt"/>
              </a:rPr>
              <a:t>, APIs o </a:t>
            </a:r>
            <a:r>
              <a:rPr lang="en-US" dirty="0" err="1">
                <a:ea typeface="+mn-lt"/>
                <a:cs typeface="+mn-lt"/>
              </a:rPr>
              <a:t>archivos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 err="1"/>
          </a:p>
          <a:p>
            <a:pPr marL="347345" lvl="1" indent="-347345"/>
            <a:r>
              <a:rPr lang="en-US" dirty="0" err="1">
                <a:ea typeface="+mn-lt"/>
                <a:cs typeface="+mn-lt"/>
              </a:rPr>
              <a:t>Fácil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integración</a:t>
            </a:r>
            <a:r>
              <a:rPr lang="en-US" dirty="0">
                <a:ea typeface="+mn-lt"/>
                <a:cs typeface="+mn-lt"/>
              </a:rPr>
              <a:t> con Microsoft 365 y Microsoft Entra ID.</a:t>
            </a:r>
          </a:p>
          <a:p>
            <a:pPr marL="347345" lvl="1" indent="-347345"/>
            <a:r>
              <a:rPr lang="en-US" dirty="0" err="1">
                <a:ea typeface="+mn-lt"/>
                <a:cs typeface="+mn-lt"/>
              </a:rPr>
              <a:t>Capacidad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extensión</a:t>
            </a:r>
            <a:r>
              <a:rPr lang="en-US" dirty="0">
                <a:ea typeface="+mn-lt"/>
                <a:cs typeface="+mn-lt"/>
              </a:rPr>
              <a:t> con </a:t>
            </a:r>
            <a:r>
              <a:rPr lang="en-US" dirty="0" err="1">
                <a:ea typeface="+mn-lt"/>
                <a:cs typeface="+mn-lt"/>
              </a:rPr>
              <a:t>servicios</a:t>
            </a:r>
            <a:r>
              <a:rPr lang="en-US" dirty="0">
                <a:ea typeface="+mn-lt"/>
                <a:cs typeface="+mn-lt"/>
              </a:rPr>
              <a:t> de Azure y Power Platform. </a:t>
            </a:r>
            <a:endParaRPr lang="en-US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BACFE-57FF-0003-9D2E-91CA4210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7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D449F-BB4E-1950-CF9F-FAB6E3A2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17E5F-75D0-9B73-747B-2007166C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/>
          <a:p>
            <a:r>
              <a:rPr lang="en-US" dirty="0" err="1"/>
              <a:t>Desventajas</a:t>
            </a:r>
            <a:endParaRPr lang="es-ES" dirty="0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6B460-567D-A526-FE94-8A3BCD096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49834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lvl="2"/>
            <a:r>
              <a:rPr lang="en-US" sz="2000" dirty="0">
                <a:ea typeface="+mn-lt"/>
                <a:cs typeface="+mn-lt"/>
              </a:rPr>
              <a:t>Costes: </a:t>
            </a:r>
            <a:r>
              <a:rPr lang="en-US" sz="2000" dirty="0" err="1">
                <a:ea typeface="+mn-lt"/>
                <a:cs typeface="+mn-lt"/>
              </a:rPr>
              <a:t>licencias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suscripción</a:t>
            </a:r>
            <a:r>
              <a:rPr lang="en-US" sz="2000" dirty="0">
                <a:ea typeface="+mn-lt"/>
                <a:cs typeface="+mn-lt"/>
              </a:rPr>
              <a:t> o </a:t>
            </a:r>
            <a:r>
              <a:rPr lang="en-US" sz="2000" dirty="0" err="1">
                <a:ea typeface="+mn-lt"/>
                <a:cs typeface="+mn-lt"/>
              </a:rPr>
              <a:t>pago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uso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s-ES" sz="2000" dirty="0">
              <a:ea typeface="+mn-lt"/>
              <a:cs typeface="+mn-lt"/>
            </a:endParaRPr>
          </a:p>
          <a:p>
            <a:pPr marL="283210" lvl="2"/>
            <a:r>
              <a:rPr lang="en-US" sz="2000" dirty="0">
                <a:ea typeface="+mn-lt"/>
                <a:cs typeface="+mn-lt"/>
              </a:rPr>
              <a:t>Base de </a:t>
            </a:r>
            <a:r>
              <a:rPr lang="en-US" sz="2000" dirty="0" err="1">
                <a:ea typeface="+mn-lt"/>
                <a:cs typeface="+mn-lt"/>
              </a:rPr>
              <a:t>datos</a:t>
            </a:r>
            <a:r>
              <a:rPr lang="en-US" sz="2000" dirty="0">
                <a:ea typeface="+mn-lt"/>
                <a:cs typeface="+mn-lt"/>
              </a:rPr>
              <a:t>: mayor </a:t>
            </a:r>
            <a:r>
              <a:rPr lang="en-US" sz="2000" dirty="0" err="1">
                <a:ea typeface="+mn-lt"/>
                <a:cs typeface="+mn-lt"/>
              </a:rPr>
              <a:t>complejidad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usa</a:t>
            </a:r>
            <a:r>
              <a:rPr lang="en-US" sz="2000" dirty="0">
                <a:ea typeface="+mn-lt"/>
                <a:cs typeface="+mn-lt"/>
              </a:rPr>
              <a:t> con </a:t>
            </a:r>
            <a:r>
              <a:rPr lang="en-US" sz="2000" dirty="0" err="1">
                <a:ea typeface="+mn-lt"/>
                <a:cs typeface="+mn-lt"/>
              </a:rPr>
              <a:t>fuentes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datos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distintas</a:t>
            </a:r>
            <a:r>
              <a:rPr lang="en-US" sz="2000" dirty="0">
                <a:ea typeface="+mn-lt"/>
                <a:cs typeface="+mn-lt"/>
              </a:rPr>
              <a:t> de Dataverse (</a:t>
            </a:r>
            <a:r>
              <a:rPr lang="en-US" sz="2000" dirty="0" err="1">
                <a:ea typeface="+mn-lt"/>
                <a:cs typeface="+mn-lt"/>
              </a:rPr>
              <a:t>mediante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tablas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virtuales</a:t>
            </a:r>
            <a:r>
              <a:rPr lang="en-US" sz="2000" dirty="0">
                <a:ea typeface="+mn-lt"/>
                <a:cs typeface="+mn-lt"/>
              </a:rPr>
              <a:t>).</a:t>
            </a:r>
            <a:endParaRPr lang="en-US" dirty="0">
              <a:ea typeface="+mn-lt"/>
              <a:cs typeface="+mn-lt"/>
            </a:endParaRPr>
          </a:p>
          <a:p>
            <a:pPr marL="283210" lvl="2"/>
            <a:r>
              <a:rPr lang="en-US" sz="2000" dirty="0" err="1">
                <a:ea typeface="+mn-lt"/>
                <a:cs typeface="+mn-lt"/>
              </a:rPr>
              <a:t>Personalización</a:t>
            </a:r>
            <a:r>
              <a:rPr lang="en-US" sz="2000" dirty="0">
                <a:ea typeface="+mn-lt"/>
                <a:cs typeface="+mn-lt"/>
              </a:rPr>
              <a:t> de la </a:t>
            </a:r>
            <a:r>
              <a:rPr lang="en-US" sz="2000" dirty="0" err="1">
                <a:ea typeface="+mn-lt"/>
                <a:cs typeface="+mn-lt"/>
              </a:rPr>
              <a:t>interfaz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gráfica</a:t>
            </a:r>
            <a:r>
              <a:rPr lang="en-US" sz="2000" dirty="0">
                <a:ea typeface="+mn-lt"/>
                <a:cs typeface="+mn-lt"/>
              </a:rPr>
              <a:t>: </a:t>
            </a:r>
            <a:r>
              <a:rPr lang="en-US" sz="2000" dirty="0" err="1">
                <a:ea typeface="+mn-lt"/>
                <a:cs typeface="+mn-lt"/>
              </a:rPr>
              <a:t>posibilidades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limitadas</a:t>
            </a:r>
            <a:r>
              <a:rPr lang="en-US" sz="2000" dirty="0">
                <a:ea typeface="+mn-lt"/>
                <a:cs typeface="+mn-lt"/>
              </a:rPr>
              <a:t> sin </a:t>
            </a:r>
            <a:r>
              <a:rPr lang="en-US" sz="2000" dirty="0" err="1">
                <a:ea typeface="+mn-lt"/>
                <a:cs typeface="+mn-lt"/>
              </a:rPr>
              <a:t>recurrir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código</a:t>
            </a:r>
            <a:r>
              <a:rPr lang="en-US" sz="2000" dirty="0">
                <a:ea typeface="+mn-lt"/>
                <a:cs typeface="+mn-lt"/>
              </a:rPr>
              <a:t>. </a:t>
            </a:r>
            <a:endParaRPr lang="en-US" sz="200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CB211A-2309-0A56-0200-6690369C4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2770632"/>
            <a:ext cx="49834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7345" indent="-347345">
              <a:buChar char="•"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D6DE04-54F5-EF4C-FDEA-035A2343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2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6CEC24-31FD-34DD-F427-247061FC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/>
          <a:p>
            <a:r>
              <a:rPr lang="en-US" dirty="0" err="1">
                <a:ea typeface="+mj-lt"/>
                <a:cs typeface="+mj-lt"/>
              </a:rPr>
              <a:t>Requisitos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mínimos</a:t>
            </a:r>
            <a:endParaRPr lang="es-ES" dirty="0" err="1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1B2DD9-AFF6-4DDD-FC89-A3B7CE888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4990939" cy="32026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1 </a:t>
            </a:r>
            <a:r>
              <a:rPr lang="en-US" dirty="0" err="1">
                <a:ea typeface="+mn-lt"/>
                <a:cs typeface="+mn-lt"/>
              </a:rPr>
              <a:t>licencia</a:t>
            </a:r>
            <a:r>
              <a:rPr lang="en-US" dirty="0">
                <a:ea typeface="+mn-lt"/>
                <a:cs typeface="+mn-lt"/>
              </a:rPr>
              <a:t> de Microsoft Power Apps. </a:t>
            </a:r>
            <a:endParaRPr lang="es-E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Hay </a:t>
            </a:r>
            <a:r>
              <a:rPr lang="en-US" dirty="0" err="1">
                <a:ea typeface="+mn-lt"/>
                <a:cs typeface="+mn-lt"/>
              </a:rPr>
              <a:t>tres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opciones</a:t>
            </a:r>
            <a:r>
              <a:rPr lang="en-US" dirty="0">
                <a:ea typeface="+mn-lt"/>
                <a:cs typeface="+mn-lt"/>
              </a:rPr>
              <a:t>: </a:t>
            </a:r>
            <a:endParaRPr lang="es-ES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Power Apps Premium: 18,70 € / </a:t>
            </a:r>
            <a:r>
              <a:rPr lang="en-US" sz="1600" dirty="0" err="1">
                <a:ea typeface="+mn-lt"/>
                <a:cs typeface="+mn-lt"/>
              </a:rPr>
              <a:t>usuario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s-ES" sz="1600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US" sz="1600" dirty="0">
                <a:ea typeface="+mn-lt"/>
                <a:cs typeface="+mn-lt"/>
              </a:rPr>
              <a:t>Power Apps per app: a </a:t>
            </a:r>
            <a:r>
              <a:rPr lang="en-US" sz="1600" dirty="0" err="1">
                <a:ea typeface="+mn-lt"/>
                <a:cs typeface="+mn-lt"/>
              </a:rPr>
              <a:t>partir</a:t>
            </a:r>
            <a:r>
              <a:rPr lang="en-US" sz="1600" dirty="0">
                <a:ea typeface="+mn-lt"/>
                <a:cs typeface="+mn-lt"/>
              </a:rPr>
              <a:t> de 4,70 € </a:t>
            </a:r>
            <a:r>
              <a:rPr lang="en-US" sz="1600" dirty="0" err="1">
                <a:ea typeface="+mn-lt"/>
                <a:cs typeface="+mn-lt"/>
              </a:rPr>
              <a:t>aplicación</a:t>
            </a:r>
            <a:r>
              <a:rPr lang="en-US" sz="1600" dirty="0">
                <a:ea typeface="+mn-lt"/>
                <a:cs typeface="+mn-lt"/>
              </a:rPr>
              <a:t> / </a:t>
            </a:r>
            <a:r>
              <a:rPr lang="en-US" sz="1600" dirty="0" err="1">
                <a:ea typeface="+mn-lt"/>
                <a:cs typeface="+mn-lt"/>
              </a:rPr>
              <a:t>usuario</a:t>
            </a:r>
            <a:r>
              <a:rPr lang="en-US" sz="1600" dirty="0">
                <a:ea typeface="+mn-lt"/>
                <a:cs typeface="+mn-lt"/>
              </a:rPr>
              <a:t> / </a:t>
            </a:r>
            <a:r>
              <a:rPr lang="en-US" sz="1600" dirty="0" err="1">
                <a:ea typeface="+mn-lt"/>
                <a:cs typeface="+mn-lt"/>
              </a:rPr>
              <a:t>mes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s-ES" sz="1600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US" sz="1600" dirty="0">
                <a:ea typeface="+mn-lt"/>
                <a:cs typeface="+mn-lt"/>
              </a:rPr>
              <a:t>Power Apps per app meter: $10 </a:t>
            </a:r>
            <a:r>
              <a:rPr lang="en-US" sz="1600" dirty="0" err="1">
                <a:ea typeface="+mn-lt"/>
                <a:cs typeface="+mn-lt"/>
              </a:rPr>
              <a:t>por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usuario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activo</a:t>
            </a:r>
            <a:r>
              <a:rPr lang="en-US" sz="1600" dirty="0">
                <a:ea typeface="+mn-lt"/>
                <a:cs typeface="+mn-lt"/>
              </a:rPr>
              <a:t>/</a:t>
            </a:r>
            <a:r>
              <a:rPr lang="en-US" sz="1600" dirty="0" err="1">
                <a:ea typeface="+mn-lt"/>
                <a:cs typeface="+mn-lt"/>
              </a:rPr>
              <a:t>aplicación</a:t>
            </a:r>
            <a:r>
              <a:rPr lang="en-US" sz="1600" dirty="0">
                <a:ea typeface="+mn-lt"/>
                <a:cs typeface="+mn-lt"/>
              </a:rPr>
              <a:t>/</a:t>
            </a:r>
            <a:r>
              <a:rPr lang="en-US" sz="1600" dirty="0" err="1">
                <a:ea typeface="+mn-lt"/>
                <a:cs typeface="+mn-lt"/>
              </a:rPr>
              <a:t>mes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s-E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*</a:t>
            </a:r>
            <a:r>
              <a:rPr lang="en-US" sz="1600" dirty="0" err="1">
                <a:ea typeface="+mn-lt"/>
                <a:cs typeface="+mn-lt"/>
              </a:rPr>
              <a:t>Precios</a:t>
            </a:r>
            <a:r>
              <a:rPr lang="en-US" sz="1600" dirty="0">
                <a:ea typeface="+mn-lt"/>
                <a:cs typeface="+mn-lt"/>
              </a:rPr>
              <a:t> no </a:t>
            </a:r>
            <a:r>
              <a:rPr lang="en-US" sz="1600" dirty="0" err="1">
                <a:ea typeface="+mn-lt"/>
                <a:cs typeface="+mn-lt"/>
              </a:rPr>
              <a:t>incluye</a:t>
            </a:r>
            <a:r>
              <a:rPr lang="en-US" sz="1600" dirty="0">
                <a:ea typeface="+mn-lt"/>
                <a:cs typeface="+mn-lt"/>
              </a:rPr>
              <a:t> IVA. 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C8A3E-2695-DBE7-AA4A-45DAE804B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8543" y="2770632"/>
            <a:ext cx="4984025" cy="32026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1 </a:t>
            </a:r>
            <a:r>
              <a:rPr lang="en-US" dirty="0" err="1">
                <a:ea typeface="+mn-lt"/>
                <a:cs typeface="+mn-lt"/>
              </a:rPr>
              <a:t>usuario</a:t>
            </a:r>
            <a:r>
              <a:rPr lang="en-US" dirty="0">
                <a:ea typeface="+mn-lt"/>
                <a:cs typeface="+mn-lt"/>
              </a:rPr>
              <a:t> con </a:t>
            </a:r>
            <a:r>
              <a:rPr lang="en-US" dirty="0" err="1">
                <a:ea typeface="+mn-lt"/>
                <a:cs typeface="+mn-lt"/>
              </a:rPr>
              <a:t>permisos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suficientes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entorno</a:t>
            </a:r>
            <a:r>
              <a:rPr lang="en-US" dirty="0">
                <a:ea typeface="+mn-lt"/>
                <a:cs typeface="+mn-lt"/>
              </a:rPr>
              <a:t> de Power Platform. </a:t>
            </a:r>
            <a:endParaRPr lang="es-ES" dirty="0"/>
          </a:p>
          <a:p>
            <a:r>
              <a:rPr lang="en-US" dirty="0">
                <a:ea typeface="+mn-lt"/>
                <a:cs typeface="+mn-lt"/>
              </a:rPr>
              <a:t>1 </a:t>
            </a:r>
            <a:r>
              <a:rPr lang="en-US" dirty="0" err="1">
                <a:ea typeface="+mn-lt"/>
                <a:cs typeface="+mn-lt"/>
              </a:rPr>
              <a:t>tabla</a:t>
            </a:r>
            <a:r>
              <a:rPr lang="en-US" dirty="0">
                <a:ea typeface="+mn-lt"/>
                <a:cs typeface="+mn-lt"/>
              </a:rPr>
              <a:t> con </a:t>
            </a:r>
            <a:r>
              <a:rPr lang="en-US" dirty="0" err="1">
                <a:ea typeface="+mn-lt"/>
                <a:cs typeface="+mn-lt"/>
              </a:rPr>
              <a:t>columna</a:t>
            </a:r>
            <a:r>
              <a:rPr lang="en-US" dirty="0">
                <a:ea typeface="+mn-lt"/>
                <a:cs typeface="+mn-lt"/>
              </a:rPr>
              <a:t>(s), vista(s) y </a:t>
            </a:r>
            <a:r>
              <a:rPr lang="en-US" dirty="0" err="1">
                <a:ea typeface="+mn-lt"/>
                <a:cs typeface="+mn-lt"/>
              </a:rPr>
              <a:t>formulario</a:t>
            </a:r>
            <a:r>
              <a:rPr lang="en-US" dirty="0">
                <a:ea typeface="+mn-lt"/>
                <a:cs typeface="+mn-lt"/>
              </a:rPr>
              <a:t>(s).</a:t>
            </a:r>
          </a:p>
          <a:p>
            <a:r>
              <a:rPr lang="en-US" dirty="0"/>
              <a:t>1 </a:t>
            </a:r>
            <a:r>
              <a:rPr lang="en-US" dirty="0" err="1"/>
              <a:t>entorno</a:t>
            </a:r>
            <a:r>
              <a:rPr lang="en-US" dirty="0"/>
              <a:t> de Power Platform con base de </a:t>
            </a:r>
            <a:r>
              <a:rPr lang="en-US" dirty="0" err="1"/>
              <a:t>datos</a:t>
            </a:r>
            <a:r>
              <a:rPr lang="en-US" dirty="0"/>
              <a:t> Dataverse.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ED2DB-98CF-F110-7CEF-F6BD04E8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59CFF-D726-FC19-E0AC-09F972B85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D667-3B14-CE2D-AFAB-859CB6DE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639312"/>
            <a:ext cx="10488168" cy="3090672"/>
          </a:xfrm>
        </p:spPr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Descripción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técnica</a:t>
            </a:r>
            <a:endParaRPr lang="es-ES" dirty="0" err="1"/>
          </a:p>
        </p:txBody>
      </p:sp>
      <p:pic>
        <p:nvPicPr>
          <p:cNvPr id="6" name="Picture Placeholder 5" descr="Picture of a train going through a city ">
            <a:extLst>
              <a:ext uri="{FF2B5EF4-FFF2-40B4-BE49-F238E27FC236}">
                <a16:creationId xmlns:a16="http://schemas.microsoft.com/office/drawing/2014/main" id="{7A6F4A76-46F0-A654-BF7D-E3570292FB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4" b="64"/>
          <a:stretch/>
        </p:blipFill>
        <p:spPr>
          <a:xfrm>
            <a:off x="0" y="637"/>
            <a:ext cx="6080760" cy="3428363"/>
          </a:xfrm>
        </p:spPr>
      </p:pic>
      <p:pic>
        <p:nvPicPr>
          <p:cNvPr id="7" name="Picture Placeholder 6" descr="A brick wall with a word painted on it">
            <a:extLst>
              <a:ext uri="{FF2B5EF4-FFF2-40B4-BE49-F238E27FC236}">
                <a16:creationId xmlns:a16="http://schemas.microsoft.com/office/drawing/2014/main" id="{4CEC728C-EAB1-91EF-638B-D4F792C6E5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4" b="44"/>
          <a:stretch/>
        </p:blipFill>
        <p:spPr>
          <a:xfrm>
            <a:off x="6099048" y="0"/>
            <a:ext cx="3048000" cy="3429000"/>
          </a:xfrm>
        </p:spPr>
      </p:pic>
      <p:pic>
        <p:nvPicPr>
          <p:cNvPr id="8" name="Picture Placeholder 7" descr="A close-up of a building black and white">
            <a:extLst>
              <a:ext uri="{FF2B5EF4-FFF2-40B4-BE49-F238E27FC236}">
                <a16:creationId xmlns:a16="http://schemas.microsoft.com/office/drawing/2014/main" id="{AA2BB498-B0C2-144B-2156-F8A2E42319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8" r="8"/>
          <a:stretch/>
        </p:blipFill>
        <p:spPr>
          <a:xfrm>
            <a:off x="9153144" y="0"/>
            <a:ext cx="3044952" cy="3429000"/>
          </a:xfrm>
        </p:spPr>
      </p:pic>
    </p:spTree>
    <p:extLst>
      <p:ext uri="{BB962C8B-B14F-4D97-AF65-F5344CB8AC3E}">
        <p14:creationId xmlns:p14="http://schemas.microsoft.com/office/powerpoint/2010/main" val="178201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95499-0199-C09E-371F-1DD35D3AF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AC53-83D5-41B6-BE02-BBDBC731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/>
          <a:p>
            <a:r>
              <a:rPr lang="en-US" dirty="0">
                <a:ea typeface="+mj-lt"/>
                <a:cs typeface="+mj-lt"/>
              </a:rPr>
              <a:t>ARQUITECTURA</a:t>
            </a:r>
            <a:endParaRPr lang="es-E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AB46E3-F1F9-0214-B880-0B441ECF2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2770632"/>
            <a:ext cx="49834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7345" indent="-347345">
              <a:buChar char="•"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C66D70-4577-3035-6E07-09DAA9A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9B03542-6BF6-9444-E717-6C45A17AFA01}"/>
              </a:ext>
            </a:extLst>
          </p:cNvPr>
          <p:cNvSpPr txBox="1">
            <a:spLocks/>
          </p:cNvSpPr>
          <p:nvPr/>
        </p:nvSpPr>
        <p:spPr>
          <a:xfrm>
            <a:off x="960120" y="2770632"/>
            <a:ext cx="2724912" cy="3392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con Dataverse y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respuesta</a:t>
            </a:r>
            <a:r>
              <a:rPr lang="en-US" dirty="0"/>
              <a:t> a </a:t>
            </a:r>
            <a:r>
              <a:rPr lang="en-US" dirty="0" err="1"/>
              <a:t>eventos</a:t>
            </a:r>
            <a:r>
              <a:rPr lang="en-US" dirty="0"/>
              <a:t> con Power Automate. </a:t>
            </a:r>
          </a:p>
          <a:p>
            <a:endParaRPr lang="en-US" dirty="0"/>
          </a:p>
        </p:txBody>
      </p:sp>
      <p:pic>
        <p:nvPicPr>
          <p:cNvPr id="11" name="Imagen 10" descr="Diagr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99674824-90E3-26E3-099D-4F483AC5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97" y="2765378"/>
            <a:ext cx="5118764" cy="33857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69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03615-A68D-BD0B-9A74-233A02429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47AF-6097-9C96-1A2B-AA28B7EF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/>
          <a:p>
            <a:r>
              <a:rPr lang="en-US" dirty="0"/>
              <a:t>Componentes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78692-AE0C-7446-5226-094A9029A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2838995" cy="37673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Model-driven Power App</a:t>
            </a:r>
            <a:endParaRPr lang="es-ES" dirty="0">
              <a:ea typeface="+mn-lt"/>
              <a:cs typeface="+mn-lt"/>
            </a:endParaRPr>
          </a:p>
          <a:p>
            <a:r>
              <a:rPr lang="en-US" sz="2000" err="1"/>
              <a:t>Aplicación</a:t>
            </a:r>
            <a:r>
              <a:rPr lang="en-US" sz="2000" dirty="0"/>
              <a:t> </a:t>
            </a:r>
            <a:r>
              <a:rPr lang="en-US" sz="2000" err="1"/>
              <a:t>basada</a:t>
            </a:r>
            <a:r>
              <a:rPr lang="en-US" sz="2000" dirty="0"/>
              <a:t> </a:t>
            </a:r>
            <a:r>
              <a:rPr lang="en-US" sz="2000" err="1"/>
              <a:t>en</a:t>
            </a:r>
            <a:r>
              <a:rPr lang="en-US" sz="2000" dirty="0"/>
              <a:t> </a:t>
            </a:r>
            <a:r>
              <a:rPr lang="en-US" sz="2000" err="1"/>
              <a:t>modelo</a:t>
            </a:r>
            <a:r>
              <a:rPr lang="en-US" sz="2000" dirty="0"/>
              <a:t> de </a:t>
            </a:r>
            <a:r>
              <a:rPr lang="en-US" sz="2000" err="1"/>
              <a:t>datos</a:t>
            </a:r>
            <a:r>
              <a:rPr lang="en-US" sz="2000" dirty="0"/>
              <a:t> con </a:t>
            </a:r>
            <a:r>
              <a:rPr lang="en-US" sz="2000" err="1"/>
              <a:t>personalización</a:t>
            </a:r>
            <a:r>
              <a:rPr lang="en-US" sz="2000" dirty="0"/>
              <a:t> de vistas, </a:t>
            </a:r>
            <a:r>
              <a:rPr lang="en-US" sz="2000" err="1"/>
              <a:t>formularios</a:t>
            </a:r>
            <a:r>
              <a:rPr lang="en-US" sz="2000" dirty="0"/>
              <a:t>, </a:t>
            </a:r>
            <a:r>
              <a:rPr lang="en-US" sz="2000" err="1"/>
              <a:t>gráficos</a:t>
            </a:r>
            <a:r>
              <a:rPr lang="en-US" sz="2000" dirty="0"/>
              <a:t>, </a:t>
            </a:r>
            <a:r>
              <a:rPr lang="en-US" sz="2000" err="1"/>
              <a:t>comandos</a:t>
            </a:r>
            <a:r>
              <a:rPr lang="en-US" sz="2000" dirty="0"/>
              <a:t> y </a:t>
            </a:r>
            <a:r>
              <a:rPr lang="en-US" sz="2000" err="1"/>
              <a:t>aspecto</a:t>
            </a:r>
            <a:r>
              <a:rPr lang="en-US" sz="2000" dirty="0"/>
              <a:t>.</a:t>
            </a:r>
          </a:p>
          <a:p>
            <a:r>
              <a:rPr lang="en-US" sz="2000" dirty="0" err="1">
                <a:ea typeface="+mn-lt"/>
                <a:cs typeface="+mn-lt"/>
              </a:rPr>
              <a:t>Interfaz</a:t>
            </a:r>
            <a:r>
              <a:rPr lang="en-US" sz="2000" dirty="0">
                <a:ea typeface="+mn-lt"/>
                <a:cs typeface="+mn-lt"/>
              </a:rPr>
              <a:t> para </a:t>
            </a:r>
            <a:r>
              <a:rPr lang="en-US" sz="2000" dirty="0" err="1">
                <a:ea typeface="+mn-lt"/>
                <a:cs typeface="+mn-lt"/>
              </a:rPr>
              <a:t>usuarios</a:t>
            </a:r>
            <a:r>
              <a:rPr lang="en-US" sz="2000" dirty="0">
                <a:ea typeface="+mn-lt"/>
                <a:cs typeface="+mn-lt"/>
              </a:rPr>
              <a:t> finales y </a:t>
            </a:r>
            <a:r>
              <a:rPr lang="en-US" sz="2000" dirty="0" err="1">
                <a:ea typeface="+mn-lt"/>
                <a:cs typeface="+mn-lt"/>
              </a:rPr>
              <a:t>ensamblado</a:t>
            </a:r>
            <a:r>
              <a:rPr lang="en-US" sz="2000" dirty="0">
                <a:ea typeface="+mn-lt"/>
                <a:cs typeface="+mn-lt"/>
              </a:rPr>
              <a:t> del resto de </a:t>
            </a:r>
            <a:r>
              <a:rPr lang="en-US" sz="2000" dirty="0" err="1">
                <a:ea typeface="+mn-lt"/>
                <a:cs typeface="+mn-lt"/>
              </a:rPr>
              <a:t>componentes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787E9E-0401-389E-5A02-10DFFF846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1144" y="2770632"/>
            <a:ext cx="2838995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Lógica</a:t>
            </a:r>
            <a:r>
              <a:rPr lang="en-US" dirty="0"/>
              <a:t> de </a:t>
            </a:r>
            <a:r>
              <a:rPr lang="en-US" dirty="0" err="1"/>
              <a:t>negocio</a:t>
            </a:r>
            <a:endParaRPr lang="es-ES" dirty="0" err="1"/>
          </a:p>
          <a:p>
            <a:pPr marL="0" lvl="1" indent="0">
              <a:buNone/>
            </a:pPr>
            <a:r>
              <a:rPr lang="en-US" dirty="0" err="1">
                <a:ea typeface="+mn-lt"/>
                <a:cs typeface="+mn-lt"/>
              </a:rPr>
              <a:t>Flujos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trabajo</a:t>
            </a:r>
            <a:r>
              <a:rPr lang="en-US" dirty="0">
                <a:ea typeface="+mn-lt"/>
                <a:cs typeface="+mn-lt"/>
              </a:rPr>
              <a:t> Power Automate </a:t>
            </a:r>
            <a:endParaRPr lang="en-US" dirty="0"/>
          </a:p>
          <a:p>
            <a:r>
              <a:rPr lang="en-US" sz="2000" dirty="0"/>
              <a:t>Con Dataverse es </a:t>
            </a:r>
            <a:r>
              <a:rPr lang="en-US" sz="2000" dirty="0" err="1"/>
              <a:t>posible</a:t>
            </a:r>
            <a:r>
              <a:rPr lang="en-US" sz="2000" dirty="0"/>
              <a:t> </a:t>
            </a:r>
            <a:r>
              <a:rPr lang="en-US" sz="2000" dirty="0" err="1"/>
              <a:t>integrar</a:t>
            </a:r>
            <a:r>
              <a:rPr lang="en-US" sz="2000" dirty="0"/>
              <a:t> </a:t>
            </a:r>
            <a:r>
              <a:rPr lang="en-US" sz="2000" dirty="0" err="1"/>
              <a:t>lógica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base de </a:t>
            </a:r>
            <a:r>
              <a:rPr lang="en-US" sz="2000" dirty="0" err="1"/>
              <a:t>datos</a:t>
            </a:r>
            <a:r>
              <a:rPr lang="en-US" sz="2000" dirty="0"/>
              <a:t>.</a:t>
            </a:r>
            <a:endParaRPr lang="en-US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291BF-5CDD-B9FD-0CA1-497D5EA5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C4BAB0FF-75D1-FC82-491F-45A5E5B6132A}"/>
              </a:ext>
            </a:extLst>
          </p:cNvPr>
          <p:cNvSpPr txBox="1">
            <a:spLocks/>
          </p:cNvSpPr>
          <p:nvPr/>
        </p:nvSpPr>
        <p:spPr>
          <a:xfrm>
            <a:off x="4679115" y="2770632"/>
            <a:ext cx="2838995" cy="3767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011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s-ES" dirty="0" err="1"/>
          </a:p>
          <a:p>
            <a:pPr marL="0" lvl="1" indent="0">
              <a:buNone/>
            </a:pPr>
            <a:r>
              <a:rPr lang="en-US" dirty="0">
                <a:ea typeface="+mn-lt"/>
                <a:cs typeface="+mn-lt"/>
              </a:rPr>
              <a:t>Base de </a:t>
            </a:r>
            <a:r>
              <a:rPr lang="en-US" dirty="0" err="1">
                <a:ea typeface="+mn-lt"/>
                <a:cs typeface="+mn-lt"/>
              </a:rPr>
              <a:t>datos</a:t>
            </a:r>
            <a:r>
              <a:rPr lang="en-US" dirty="0">
                <a:ea typeface="+mn-lt"/>
                <a:cs typeface="+mn-lt"/>
              </a:rPr>
              <a:t> Dataverse con </a:t>
            </a:r>
            <a:r>
              <a:rPr lang="en-US" dirty="0" err="1">
                <a:ea typeface="+mn-lt"/>
                <a:cs typeface="+mn-lt"/>
              </a:rPr>
              <a:t>tablas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estándar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personalizadas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 err="1"/>
          </a:p>
          <a:p>
            <a:pPr marL="0" lvl="1" indent="0">
              <a:buNone/>
            </a:pPr>
            <a:r>
              <a:rPr lang="en-US" dirty="0" err="1"/>
              <a:t>Extensión</a:t>
            </a:r>
            <a:r>
              <a:rPr lang="en-US" dirty="0"/>
              <a:t> de la </a:t>
            </a:r>
            <a:r>
              <a:rPr lang="en-US" dirty="0" err="1"/>
              <a:t>funcionalidad</a:t>
            </a:r>
            <a:r>
              <a:rPr lang="en-US" dirty="0"/>
              <a:t> </a:t>
            </a:r>
            <a:r>
              <a:rPr lang="en-US" dirty="0" err="1"/>
              <a:t>nativa</a:t>
            </a:r>
            <a:r>
              <a:rPr lang="en-US" dirty="0"/>
              <a:t> con </a:t>
            </a:r>
            <a:r>
              <a:rPr lang="en-US" dirty="0" err="1"/>
              <a:t>XRMToolBox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DA7AED7-A71B-9BD3-4E8D-39CC076C7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25" y="2770849"/>
            <a:ext cx="542925" cy="5429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83379B-E466-783C-80BF-E3E85B715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940" y="2770849"/>
            <a:ext cx="542925" cy="542925"/>
          </a:xfrm>
          <a:prstGeom prst="rect">
            <a:avLst/>
          </a:prstGeom>
        </p:spPr>
      </p:pic>
      <p:pic>
        <p:nvPicPr>
          <p:cNvPr id="13" name="Imagen 12" descr="Imagen que contiene reloj&#10;&#10;El contenido generado por inteligencia artificial puede ser incorrecto.">
            <a:extLst>
              <a:ext uri="{FF2B5EF4-FFF2-40B4-BE49-F238E27FC236}">
                <a16:creationId xmlns:a16="http://schemas.microsoft.com/office/drawing/2014/main" id="{056706F2-28AD-CE80-9D91-D48FCF75B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954" y="3430492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B8437-08AA-23A1-7FD0-317ABF043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9619-CD0F-8445-075A-FD020EE6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/>
          <a:p>
            <a:r>
              <a:rPr lang="en-US" dirty="0"/>
              <a:t>Componentes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BC425-CD51-5EE7-03F3-2A381845D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2838995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Roles de </a:t>
            </a:r>
            <a:r>
              <a:rPr lang="en-US" dirty="0" err="1"/>
              <a:t>seguridad</a:t>
            </a:r>
          </a:p>
          <a:p>
            <a:r>
              <a:rPr lang="en-US" sz="2000" dirty="0" err="1"/>
              <a:t>Permisos</a:t>
            </a:r>
            <a:r>
              <a:rPr lang="en-US" sz="2000" dirty="0"/>
              <a:t> para </a:t>
            </a:r>
            <a:r>
              <a:rPr lang="en-US" sz="2000" dirty="0" err="1"/>
              <a:t>configurar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 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interacción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usuarios</a:t>
            </a:r>
            <a:r>
              <a:rPr lang="en-US" sz="2000" dirty="0"/>
              <a:t> con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tabla</a:t>
            </a:r>
            <a:r>
              <a:rPr lang="en-US" sz="2000" dirty="0"/>
              <a:t> </a:t>
            </a:r>
            <a:r>
              <a:rPr lang="en-US" sz="2000" dirty="0" err="1"/>
              <a:t>mediante</a:t>
            </a:r>
            <a:r>
              <a:rPr lang="en-US" sz="2000" dirty="0"/>
              <a:t> </a:t>
            </a:r>
            <a:r>
              <a:rPr lang="en-US" sz="2000" dirty="0" err="1">
                <a:ea typeface="+mn-lt"/>
                <a:cs typeface="+mn-lt"/>
              </a:rPr>
              <a:t>el</a:t>
            </a:r>
            <a:r>
              <a:rPr lang="en-US" sz="2000" dirty="0">
                <a:ea typeface="+mn-lt"/>
                <a:cs typeface="+mn-lt"/>
              </a:rPr>
              <a:t> Centro de </a:t>
            </a:r>
            <a:r>
              <a:rPr lang="en-US" sz="2000" dirty="0" err="1">
                <a:ea typeface="+mn-lt"/>
                <a:cs typeface="+mn-lt"/>
              </a:rPr>
              <a:t>administración</a:t>
            </a:r>
            <a:r>
              <a:rPr lang="en-US" sz="2000" dirty="0">
                <a:ea typeface="+mn-lt"/>
                <a:cs typeface="+mn-lt"/>
              </a:rPr>
              <a:t> de Power Platform.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6153AA-FF98-D713-39B5-D97A9D337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1144" y="2770632"/>
            <a:ext cx="2838995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Extensiones</a:t>
            </a:r>
            <a:endParaRPr lang="en-US"/>
          </a:p>
          <a:p>
            <a:pPr marL="0" lvl="1" indent="0">
              <a:buNone/>
            </a:pPr>
            <a:r>
              <a:rPr lang="en-US" dirty="0" err="1">
                <a:ea typeface="+mn-lt"/>
                <a:cs typeface="+mn-lt"/>
              </a:rPr>
              <a:t>Integración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otras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herramientas</a:t>
            </a:r>
            <a:r>
              <a:rPr lang="en-US" dirty="0">
                <a:ea typeface="+mn-lt"/>
                <a:cs typeface="+mn-lt"/>
              </a:rPr>
              <a:t> de Microsoft y </a:t>
            </a:r>
            <a:r>
              <a:rPr lang="en-US" dirty="0" err="1">
                <a:ea typeface="+mn-lt"/>
                <a:cs typeface="+mn-lt"/>
              </a:rPr>
              <a:t>otros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proveedores</a:t>
            </a:r>
            <a:r>
              <a:rPr lang="en-US" dirty="0">
                <a:ea typeface="+mn-lt"/>
                <a:cs typeface="+mn-lt"/>
              </a:rPr>
              <a:t>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9EF0-2C48-3677-44C9-A1E7E967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ECBBDF0-8657-52D6-6AE3-C9BC39216B79}"/>
              </a:ext>
            </a:extLst>
          </p:cNvPr>
          <p:cNvSpPr txBox="1">
            <a:spLocks/>
          </p:cNvSpPr>
          <p:nvPr/>
        </p:nvSpPr>
        <p:spPr>
          <a:xfrm>
            <a:off x="4679115" y="2770632"/>
            <a:ext cx="2838995" cy="3767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011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Flujos</a:t>
            </a:r>
            <a:r>
              <a:rPr lang="en-US" dirty="0"/>
              <a:t> de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negocio</a:t>
            </a:r>
            <a:r>
              <a:rPr lang="en-US" dirty="0"/>
              <a:t> </a:t>
            </a:r>
            <a:endParaRPr lang="es-ES" dirty="0"/>
          </a:p>
          <a:p>
            <a:pPr marL="0" lvl="1" indent="0">
              <a:buNone/>
            </a:pPr>
            <a:r>
              <a:rPr lang="en-US" dirty="0" err="1">
                <a:ea typeface="+mn-lt"/>
                <a:cs typeface="+mn-lt"/>
              </a:rPr>
              <a:t>Visualización</a:t>
            </a:r>
            <a:r>
              <a:rPr lang="en-US" dirty="0">
                <a:ea typeface="+mn-lt"/>
                <a:cs typeface="+mn-lt"/>
              </a:rPr>
              <a:t> de las </a:t>
            </a:r>
            <a:r>
              <a:rPr lang="en-US" dirty="0" err="1">
                <a:ea typeface="+mn-lt"/>
                <a:cs typeface="+mn-lt"/>
              </a:rPr>
              <a:t>fases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los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procesos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negocio</a:t>
            </a:r>
            <a:r>
              <a:rPr lang="en-US" dirty="0">
                <a:ea typeface="+mn-lt"/>
                <a:cs typeface="+mn-lt"/>
              </a:rPr>
              <a:t> para </a:t>
            </a:r>
            <a:r>
              <a:rPr lang="en-US" dirty="0" err="1">
                <a:ea typeface="+mn-lt"/>
                <a:cs typeface="+mn-lt"/>
              </a:rPr>
              <a:t>facilitar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seguimiento</a:t>
            </a:r>
            <a:r>
              <a:rPr lang="en-US" dirty="0">
                <a:ea typeface="+mn-lt"/>
                <a:cs typeface="+mn-lt"/>
              </a:rPr>
              <a:t> paso a paso.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29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7DA38-C5BE-62FB-5597-452458D37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309EA546-20CD-D6F2-E048-CD845A1F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384" y="384048"/>
            <a:ext cx="6099048" cy="4343400"/>
          </a:xfrm>
        </p:spPr>
        <p:txBody>
          <a:bodyPr anchor="b"/>
          <a:lstStyle/>
          <a:p>
            <a:r>
              <a:rPr lang="en-US" dirty="0"/>
              <a:t>¿</a:t>
            </a:r>
            <a:r>
              <a:rPr lang="en-US" dirty="0" err="1"/>
              <a:t>Quieres</a:t>
            </a:r>
            <a:r>
              <a:rPr lang="en-US" dirty="0"/>
              <a:t> saber </a:t>
            </a:r>
            <a:r>
              <a:rPr lang="en-US" dirty="0" err="1"/>
              <a:t>más</a:t>
            </a:r>
            <a:r>
              <a:rPr lang="en-US" dirty="0"/>
              <a:t>?</a:t>
            </a:r>
            <a:endParaRPr lang="es-E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C70CF33-F118-1494-C539-D062B1492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1" y="4865914"/>
            <a:ext cx="6096000" cy="1307592"/>
          </a:xfrm>
        </p:spPr>
        <p:txBody>
          <a:bodyPr anchor="t">
            <a:normAutofit/>
          </a:bodyPr>
          <a:lstStyle/>
          <a:p>
            <a:r>
              <a:rPr lang="en-US" dirty="0" err="1"/>
              <a:t>Pregúntanos</a:t>
            </a:r>
            <a:r>
              <a:rPr lang="en-US" dirty="0"/>
              <a:t> lo que </a:t>
            </a:r>
            <a:r>
              <a:rPr lang="en-US" dirty="0" err="1"/>
              <a:t>quieras</a:t>
            </a:r>
            <a:r>
              <a:rPr lang="en-US" dirty="0"/>
              <a:t>. </a:t>
            </a:r>
            <a:r>
              <a:rPr lang="en-US" sz="1800" dirty="0" err="1"/>
              <a:t>Compartimos</a:t>
            </a:r>
            <a:r>
              <a:rPr lang="en-US" sz="1800" dirty="0"/>
              <a:t> </a:t>
            </a:r>
            <a:r>
              <a:rPr lang="en-US" sz="1800" dirty="0" err="1"/>
              <a:t>más</a:t>
            </a:r>
            <a:r>
              <a:rPr lang="en-US" sz="1800" dirty="0"/>
              <a:t> </a:t>
            </a:r>
            <a:r>
              <a:rPr lang="en-US" sz="1800" dirty="0" err="1"/>
              <a:t>información</a:t>
            </a:r>
            <a:r>
              <a:rPr lang="en-US" sz="1800" dirty="0"/>
              <a:t> del portal </a:t>
            </a:r>
            <a:r>
              <a:rPr lang="en-US" sz="1800" dirty="0" err="1"/>
              <a:t>oficial</a:t>
            </a:r>
            <a:r>
              <a:rPr lang="en-US" sz="1800" dirty="0"/>
              <a:t> de Microsoft,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prefieres</a:t>
            </a:r>
            <a:r>
              <a:rPr lang="en-US" sz="1800" dirty="0"/>
              <a:t> </a:t>
            </a:r>
            <a:r>
              <a:rPr lang="en-US" sz="1800" dirty="0" err="1"/>
              <a:t>indagar</a:t>
            </a:r>
            <a:r>
              <a:rPr lang="en-US" sz="1800" dirty="0"/>
              <a:t> un poco 👇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572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6E74A-C9C9-DE8B-7F8D-CFBC19E5B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5">
            <a:extLst>
              <a:ext uri="{FF2B5EF4-FFF2-40B4-BE49-F238E27FC236}">
                <a16:creationId xmlns:a16="http://schemas.microsoft.com/office/drawing/2014/main" id="{F74039D7-E39D-1B24-3FFA-83611EA1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11" y="347472"/>
            <a:ext cx="7315200" cy="849957"/>
          </a:xfrm>
        </p:spPr>
        <p:txBody>
          <a:bodyPr anchor="b">
            <a:noAutofit/>
          </a:bodyPr>
          <a:lstStyle/>
          <a:p>
            <a:r>
              <a:rPr lang="en-US" dirty="0"/>
              <a:t>INFORMACIÓN MÁS AMPLIA</a:t>
            </a:r>
            <a:endParaRPr lang="es-E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5861472-C26C-2937-E462-0FCB4D0B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1326636"/>
            <a:ext cx="7315200" cy="232163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dirty="0">
                <a:solidFill>
                  <a:schemeClr val="tx1"/>
                </a:solidFill>
                <a:latin typeface="Franklin Gothic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Descripción general de la creación de una aplicación basada en modelos con Power Apps - Power Apps | Microsoft Learn</a:t>
            </a:r>
            <a:endParaRPr lang="es-ES">
              <a:solidFill>
                <a:schemeClr val="tx1"/>
              </a:solidFill>
              <a:latin typeface="Franklin Gothic Medium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dirty="0">
                <a:solidFill>
                  <a:schemeClr val="tx1"/>
                </a:solidFill>
                <a:latin typeface="Franklin Gothic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Propuesta de valor de la aplicación - Power Apps | Microsoft Learn</a:t>
            </a:r>
            <a:endParaRPr lang="es-ES">
              <a:solidFill>
                <a:schemeClr val="tx1"/>
              </a:solidFill>
              <a:latin typeface="Franklin Gothic Medium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dirty="0">
                <a:solidFill>
                  <a:schemeClr val="tx1"/>
                </a:solidFill>
                <a:latin typeface="Franklin Gothic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Navegación básica en una aplicación controlada por modelos - Power Apps | Microsoft Learn</a:t>
            </a:r>
            <a:endParaRPr lang="es-ES">
              <a:solidFill>
                <a:schemeClr val="tx1"/>
              </a:solidFill>
            </a:endParaRPr>
          </a:p>
        </p:txBody>
      </p:sp>
      <p:pic>
        <p:nvPicPr>
          <p:cNvPr id="23" name="Picture Placeholder 22" descr="Skyline aerial view">
            <a:extLst>
              <a:ext uri="{FF2B5EF4-FFF2-40B4-BE49-F238E27FC236}">
                <a16:creationId xmlns:a16="http://schemas.microsoft.com/office/drawing/2014/main" id="{273D465A-1D36-41A3-24C0-BEFE77EFBA7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5" r="5"/>
          <a:stretch/>
        </p:blipFill>
        <p:spPr>
          <a:xfrm>
            <a:off x="8650224" y="-10160"/>
            <a:ext cx="3537712" cy="6868160"/>
          </a:xfrm>
        </p:spPr>
      </p:pic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7ED45AEA-0159-B698-8F65-408E819887AA}"/>
              </a:ext>
            </a:extLst>
          </p:cNvPr>
          <p:cNvSpPr txBox="1">
            <a:spLocks/>
          </p:cNvSpPr>
          <p:nvPr/>
        </p:nvSpPr>
        <p:spPr>
          <a:xfrm>
            <a:off x="758952" y="3658127"/>
            <a:ext cx="7315200" cy="2696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000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s-ES" dirty="0">
              <a:solidFill>
                <a:schemeClr val="tx1"/>
              </a:solidFill>
              <a:latin typeface="Franklin Gothic Medium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dirty="0">
                <a:latin typeface="Franklin Gothic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Experiencia de usuario mejorada con la interfaz unificada de aplicaciones basadas en modelos - Power Apps | Microsoft Learn</a:t>
            </a:r>
            <a:endParaRPr lang="es-ES">
              <a:latin typeface="Franklin Gothic Medium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dirty="0">
                <a:latin typeface="Franklin Gothic Medium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Pasos crear una aplicación basada en modelo - Power Apps | Microsoft Learn</a:t>
            </a:r>
            <a:endParaRPr lang="es-ES">
              <a:latin typeface="Franklin Gothic Medium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dirty="0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Medidores de pago por uso - Power Platform | Microsoft Learn</a:t>
            </a:r>
            <a:endParaRPr lang="es-ES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14975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>
            <a:extLst>
              <a:ext uri="{FF2B5EF4-FFF2-40B4-BE49-F238E27FC236}">
                <a16:creationId xmlns:a16="http://schemas.microsoft.com/office/drawing/2014/main" id="{D9F93E89-6BB0-44BD-A234-9F074757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832" y="1444752"/>
            <a:ext cx="8340344" cy="3392424"/>
          </a:xfrm>
        </p:spPr>
        <p:txBody>
          <a:bodyPr anchor="b">
            <a:noAutofit/>
          </a:bodyPr>
          <a:lstStyle/>
          <a:p>
            <a:r>
              <a:rPr lang="en-US" dirty="0">
                <a:latin typeface="Franklin Gothic Demi Cond"/>
              </a:rPr>
              <a:t>Gracias</a:t>
            </a:r>
            <a:endParaRPr lang="es-ES" dirty="0">
              <a:latin typeface="Franklin Gothic Demi Cond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9606920-6D8A-4305-AB8A-83B7F9391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00752" y="5660168"/>
            <a:ext cx="6694424" cy="7406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err="1"/>
              <a:t>Fabagon</a:t>
            </a:r>
            <a:r>
              <a:rPr lang="en-US"/>
              <a:t> 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en-US" sz="2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fabagon.com</a:t>
            </a:r>
            <a:r>
              <a:rPr lang="en-US"/>
              <a:t>  </a:t>
            </a:r>
            <a:endParaRPr lang="es-ES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www.fabagon.</a:t>
            </a:r>
            <a:r>
              <a:rPr lang="en-US" sz="24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endParaRPr lang="es-ES" u="sng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D6B853-9E8A-8B31-A280-403F613DE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023" y="5193414"/>
            <a:ext cx="1662113" cy="1662113"/>
          </a:xfrm>
          <a:prstGeom prst="rect">
            <a:avLst/>
          </a:prstGeom>
          <a:ln>
            <a:noFill/>
          </a:ln>
        </p:spPr>
      </p:pic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9E56FCDD-A91B-2776-1840-9C85EFC4E1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4D44BAF6-54BD-E5D1-59A6-F859CB2B4C7D}"/>
              </a:ext>
            </a:extLst>
          </p:cNvPr>
          <p:cNvSpPr txBox="1">
            <a:spLocks/>
          </p:cNvSpPr>
          <p:nvPr/>
        </p:nvSpPr>
        <p:spPr>
          <a:xfrm>
            <a:off x="-2028" y="6415218"/>
            <a:ext cx="4431169" cy="444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lang="en-US" sz="2400" kern="1200" spc="50" baseline="0" dirty="0" smtClean="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/>
              <a:t>Ilustraciones </a:t>
            </a:r>
            <a:r>
              <a:rPr lang="es-ES" sz="1400">
                <a:ea typeface="+mn-lt"/>
              </a:rPr>
              <a:t>por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>
                <a:ea typeface="+mn-lt"/>
                <a:cs typeface="+mn-lt"/>
                <a:hlinkClick r:id="rId6"/>
              </a:rPr>
              <a:t>stories</a:t>
            </a:r>
            <a:r>
              <a:rPr lang="es-ES" sz="1400">
                <a:ea typeface="+mn-lt"/>
                <a:cs typeface="+mn-lt"/>
              </a:rPr>
              <a:t> y </a:t>
            </a:r>
            <a:r>
              <a:rPr lang="es-ES" sz="1400">
                <a:ea typeface="+mn-lt"/>
                <a:cs typeface="+mn-lt"/>
                <a:hlinkClick r:id="rId7"/>
              </a:rPr>
              <a:t>vectorjuice</a:t>
            </a:r>
            <a:endParaRPr lang="es-ES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54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>
            <a:extLst>
              <a:ext uri="{FF2B5EF4-FFF2-40B4-BE49-F238E27FC236}">
                <a16:creationId xmlns:a16="http://schemas.microsoft.com/office/drawing/2014/main" id="{742A82AB-F005-49A7-9C16-0AF17C1E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3" y="336958"/>
            <a:ext cx="10616187" cy="1700784"/>
          </a:xfrm>
        </p:spPr>
        <p:txBody>
          <a:bodyPr>
            <a:normAutofit/>
          </a:bodyPr>
          <a:lstStyle/>
          <a:p>
            <a:r>
              <a:rPr lang="en-US" dirty="0" err="1"/>
              <a:t>Índice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2142BC0-18E5-42CE-A02F-AC348DDC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3694176" cy="325810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ea typeface="+mn-lt"/>
                <a:cs typeface="+mn-lt"/>
              </a:rPr>
              <a:t>Qué</a:t>
            </a:r>
            <a:r>
              <a:rPr lang="en-US" dirty="0">
                <a:ea typeface="+mn-lt"/>
                <a:cs typeface="+mn-lt"/>
              </a:rPr>
              <a:t> son</a:t>
            </a:r>
            <a:endParaRPr lang="es-E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Qué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aspecto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tienen</a:t>
            </a:r>
          </a:p>
          <a:p>
            <a:r>
              <a:rPr lang="en-US" sz="2400" dirty="0">
                <a:ea typeface="+mn-lt"/>
                <a:cs typeface="+mn-lt"/>
              </a:rPr>
              <a:t>Casos de </a:t>
            </a:r>
            <a:r>
              <a:rPr lang="en-US" sz="2400" dirty="0" err="1">
                <a:ea typeface="+mn-lt"/>
                <a:cs typeface="+mn-lt"/>
              </a:rPr>
              <a:t>uso</a:t>
            </a:r>
            <a:r>
              <a:rPr lang="en-US" sz="2400" dirty="0">
                <a:ea typeface="+mn-lt"/>
                <a:cs typeface="+mn-lt"/>
              </a:rPr>
              <a:t> y </a:t>
            </a:r>
            <a:r>
              <a:rPr lang="en-US" sz="2400" dirty="0" err="1">
                <a:ea typeface="+mn-lt"/>
                <a:cs typeface="+mn-lt"/>
              </a:rPr>
              <a:t>escenarios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favorables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Ventajas</a:t>
            </a:r>
            <a:endParaRPr lang="en-US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Desventajas</a:t>
            </a:r>
          </a:p>
          <a:p>
            <a:r>
              <a:rPr lang="en-US" err="1"/>
              <a:t>Requisitos</a:t>
            </a:r>
            <a:r>
              <a:rPr lang="en-US" dirty="0"/>
              <a:t> </a:t>
            </a:r>
            <a:r>
              <a:rPr lang="en-US" err="1"/>
              <a:t>mínimos</a:t>
            </a:r>
            <a:endParaRPr lang="en-US" dirty="0" err="1"/>
          </a:p>
          <a:p>
            <a:r>
              <a:rPr lang="en-US" dirty="0" err="1"/>
              <a:t>Descripción</a:t>
            </a:r>
            <a:r>
              <a:rPr lang="en-US" dirty="0"/>
              <a:t> </a:t>
            </a:r>
            <a:r>
              <a:rPr lang="en-US" dirty="0" err="1"/>
              <a:t>técnica</a:t>
            </a:r>
            <a:endParaRPr lang="en-US"/>
          </a:p>
        </p:txBody>
      </p:sp>
      <p:pic>
        <p:nvPicPr>
          <p:cNvPr id="34" name="Picture Placeholder 33" descr="A picture containing text, building, outdoor, sky">
            <a:extLst>
              <a:ext uri="{FF2B5EF4-FFF2-40B4-BE49-F238E27FC236}">
                <a16:creationId xmlns:a16="http://schemas.microsoft.com/office/drawing/2014/main" id="{E23E4EA2-AE1C-4911-AC13-FD854477A2F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>
          <a:xfrm>
            <a:off x="5297764" y="2265363"/>
            <a:ext cx="3479524" cy="3951287"/>
          </a:xfrm>
        </p:spPr>
      </p:pic>
      <p:pic>
        <p:nvPicPr>
          <p:cNvPr id="22" name="Picture Placeholder 21" descr="Picture of a train going through a city ">
            <a:extLst>
              <a:ext uri="{FF2B5EF4-FFF2-40B4-BE49-F238E27FC236}">
                <a16:creationId xmlns:a16="http://schemas.microsoft.com/office/drawing/2014/main" id="{9AD18647-9CDA-4709-9738-A5B5C1DB545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7288" y="2265363"/>
            <a:ext cx="3414712" cy="3951287"/>
          </a:xfrm>
        </p:spPr>
      </p:pic>
    </p:spTree>
    <p:extLst>
      <p:ext uri="{BB962C8B-B14F-4D97-AF65-F5344CB8AC3E}">
        <p14:creationId xmlns:p14="http://schemas.microsoft.com/office/powerpoint/2010/main" val="263973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/>
          <a:p>
            <a:r>
              <a:rPr lang="en-US" dirty="0" err="1">
                <a:ea typeface="+mj-lt"/>
                <a:cs typeface="+mj-lt"/>
              </a:rPr>
              <a:t>Qué</a:t>
            </a:r>
            <a:r>
              <a:rPr lang="en-US" dirty="0">
                <a:ea typeface="+mj-lt"/>
                <a:cs typeface="+mj-lt"/>
              </a:rPr>
              <a:t> son</a:t>
            </a:r>
            <a:endParaRPr lang="es-ES" dirty="0">
              <a:ea typeface="+mj-lt"/>
              <a:cs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49834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Aplicaciones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Power Platform que se </a:t>
            </a:r>
            <a:r>
              <a:rPr lang="en-US" dirty="0" err="1">
                <a:ea typeface="+mn-lt"/>
                <a:cs typeface="+mn-lt"/>
              </a:rPr>
              <a:t>crean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utilizando</a:t>
            </a:r>
            <a:r>
              <a:rPr lang="en-US" dirty="0">
                <a:ea typeface="+mn-lt"/>
                <a:cs typeface="+mn-lt"/>
              </a:rPr>
              <a:t> Microsoft Dataverse </a:t>
            </a:r>
            <a:r>
              <a:rPr lang="en-US" dirty="0" err="1">
                <a:ea typeface="+mn-lt"/>
                <a:cs typeface="+mn-lt"/>
              </a:rPr>
              <a:t>como</a:t>
            </a:r>
            <a:r>
              <a:rPr lang="en-US" dirty="0">
                <a:ea typeface="+mn-lt"/>
                <a:cs typeface="+mn-lt"/>
              </a:rPr>
              <a:t> base de </a:t>
            </a:r>
            <a:r>
              <a:rPr lang="en-US" dirty="0" err="1">
                <a:ea typeface="+mn-lt"/>
                <a:cs typeface="+mn-lt"/>
              </a:rPr>
              <a:t>datos</a:t>
            </a:r>
            <a:r>
              <a:rPr lang="en-US" dirty="0">
                <a:ea typeface="+mn-lt"/>
                <a:cs typeface="+mn-lt"/>
              </a:rPr>
              <a:t>, a </a:t>
            </a:r>
            <a:r>
              <a:rPr lang="en-US" dirty="0" err="1">
                <a:ea typeface="+mn-lt"/>
                <a:cs typeface="+mn-lt"/>
              </a:rPr>
              <a:t>partir</a:t>
            </a:r>
            <a:r>
              <a:rPr lang="en-US" dirty="0">
                <a:ea typeface="+mn-lt"/>
                <a:cs typeface="+mn-lt"/>
              </a:rPr>
              <a:t> del </a:t>
            </a:r>
            <a:r>
              <a:rPr lang="en-US" dirty="0" err="1">
                <a:ea typeface="+mn-lt"/>
                <a:cs typeface="+mn-lt"/>
              </a:rPr>
              <a:t>cual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generan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componentes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dirty="0" err="1">
                <a:ea typeface="+mn-lt"/>
                <a:cs typeface="+mn-lt"/>
              </a:rPr>
              <a:t>permiten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interactuar</a:t>
            </a:r>
            <a:r>
              <a:rPr lang="en-US" dirty="0">
                <a:ea typeface="+mn-lt"/>
                <a:cs typeface="+mn-lt"/>
              </a:rPr>
              <a:t> con </a:t>
            </a:r>
            <a:r>
              <a:rPr lang="en-US" dirty="0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modelo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datos</a:t>
            </a:r>
            <a:r>
              <a:rPr lang="en-US" dirty="0">
                <a:ea typeface="+mn-lt"/>
                <a:cs typeface="+mn-lt"/>
              </a:rPr>
              <a:t>. </a:t>
            </a:r>
            <a:endParaRPr lang="es-E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Las vistas y </a:t>
            </a:r>
            <a:r>
              <a:rPr lang="en-US" dirty="0" err="1">
                <a:ea typeface="+mn-lt"/>
                <a:cs typeface="+mn-lt"/>
              </a:rPr>
              <a:t>los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formularios</a:t>
            </a:r>
            <a:r>
              <a:rPr lang="en-US" dirty="0">
                <a:ea typeface="+mn-lt"/>
                <a:cs typeface="+mn-lt"/>
              </a:rPr>
              <a:t> son </a:t>
            </a:r>
            <a:r>
              <a:rPr lang="en-US" dirty="0" err="1">
                <a:ea typeface="+mn-lt"/>
                <a:cs typeface="+mn-lt"/>
              </a:rPr>
              <a:t>los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principales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componentes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aunque</a:t>
            </a:r>
            <a:r>
              <a:rPr lang="en-US" dirty="0">
                <a:ea typeface="+mn-lt"/>
                <a:cs typeface="+mn-lt"/>
              </a:rPr>
              <a:t> hay </a:t>
            </a:r>
            <a:r>
              <a:rPr lang="en-US" dirty="0" err="1">
                <a:ea typeface="+mn-lt"/>
                <a:cs typeface="+mn-lt"/>
              </a:rPr>
              <a:t>muchos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más</a:t>
            </a:r>
            <a:r>
              <a:rPr lang="en-US" dirty="0">
                <a:ea typeface="+mn-lt"/>
                <a:cs typeface="+mn-lt"/>
              </a:rPr>
              <a:t>. </a:t>
            </a:r>
            <a:endParaRPr lang="es-E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2770632"/>
            <a:ext cx="49834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Un </a:t>
            </a:r>
            <a:r>
              <a:rPr lang="en-US" err="1">
                <a:ea typeface="+mn-lt"/>
                <a:cs typeface="+mn-lt"/>
              </a:rPr>
              <a:t>enfoque</a:t>
            </a:r>
            <a:r>
              <a:rPr lang="en-US" dirty="0">
                <a:ea typeface="+mn-lt"/>
                <a:cs typeface="+mn-lt"/>
              </a:rPr>
              <a:t> que se centra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datos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err="1">
                <a:ea typeface="+mn-lt"/>
                <a:cs typeface="+mn-lt"/>
              </a:rPr>
              <a:t>los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procesos</a:t>
            </a:r>
            <a:r>
              <a:rPr lang="en-US" dirty="0">
                <a:ea typeface="+mn-lt"/>
                <a:cs typeface="+mn-lt"/>
              </a:rPr>
              <a:t> para </a:t>
            </a:r>
            <a:r>
              <a:rPr lang="en-US" err="1">
                <a:ea typeface="+mn-lt"/>
                <a:cs typeface="+mn-lt"/>
              </a:rPr>
              <a:t>agilizar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desarrollo</a:t>
            </a:r>
            <a:r>
              <a:rPr lang="en-US" dirty="0">
                <a:ea typeface="+mn-lt"/>
                <a:cs typeface="+mn-lt"/>
              </a:rPr>
              <a:t> de software y que </a:t>
            </a:r>
            <a:r>
              <a:rPr lang="en-US" err="1">
                <a:ea typeface="+mn-lt"/>
                <a:cs typeface="+mn-lt"/>
              </a:rPr>
              <a:t>permite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añadir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componentes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cuadros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mandos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err="1">
                <a:ea typeface="+mn-lt"/>
                <a:cs typeface="+mn-lt"/>
              </a:rPr>
              <a:t>formularios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muy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rápido</a:t>
            </a:r>
            <a:r>
              <a:rPr lang="en-US" dirty="0">
                <a:ea typeface="+mn-lt"/>
                <a:cs typeface="+mn-lt"/>
              </a:rPr>
              <a:t> y con poco o nada de </a:t>
            </a:r>
            <a:r>
              <a:rPr lang="en-US" err="1">
                <a:ea typeface="+mn-lt"/>
                <a:cs typeface="+mn-lt"/>
              </a:rPr>
              <a:t>código</a:t>
            </a:r>
            <a:r>
              <a:rPr lang="en-US">
                <a:ea typeface="+mn-lt"/>
                <a:cs typeface="+mn-lt"/>
              </a:rPr>
              <a:t>.</a:t>
            </a:r>
            <a:endParaRPr lang="es-E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7843D-562B-C825-E08A-E128124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9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, Correo electrónico&#10;&#10;El contenido generado por inteligencia artificial puede ser incorrecto.">
            <a:extLst>
              <a:ext uri="{FF2B5EF4-FFF2-40B4-BE49-F238E27FC236}">
                <a16:creationId xmlns:a16="http://schemas.microsoft.com/office/drawing/2014/main" id="{511CF2AA-A5A7-E538-048B-C03E9C4F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2132635"/>
            <a:ext cx="10501746" cy="3867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 anchor="ctr">
            <a:normAutofit/>
          </a:bodyPr>
          <a:lstStyle/>
          <a:p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aspecto</a:t>
            </a:r>
            <a:r>
              <a:rPr lang="en-US" dirty="0"/>
              <a:t> </a:t>
            </a:r>
            <a:r>
              <a:rPr lang="en-US" dirty="0" err="1"/>
              <a:t>tienen</a:t>
            </a: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555DD-66CF-8DD8-1454-F24256CE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1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8A7A-E72E-7FF2-DB27-8621BEE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639312"/>
            <a:ext cx="10488168" cy="309067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Casos de </a:t>
            </a:r>
            <a:r>
              <a:rPr lang="en-US" dirty="0" err="1">
                <a:ea typeface="+mj-lt"/>
                <a:cs typeface="+mj-lt"/>
              </a:rPr>
              <a:t>uso</a:t>
            </a:r>
            <a:r>
              <a:rPr lang="en-US" dirty="0">
                <a:ea typeface="+mj-lt"/>
                <a:cs typeface="+mj-lt"/>
              </a:rPr>
              <a:t> y </a:t>
            </a:r>
            <a:r>
              <a:rPr lang="en-US" dirty="0" err="1">
                <a:ea typeface="+mj-lt"/>
                <a:cs typeface="+mj-lt"/>
              </a:rPr>
              <a:t>escenarios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favorables</a:t>
            </a:r>
            <a:endParaRPr lang="es-ES" dirty="0" err="1"/>
          </a:p>
        </p:txBody>
      </p:sp>
      <p:pic>
        <p:nvPicPr>
          <p:cNvPr id="6" name="Picture Placeholder 5" descr="Picture of a train going through a city ">
            <a:extLst>
              <a:ext uri="{FF2B5EF4-FFF2-40B4-BE49-F238E27FC236}">
                <a16:creationId xmlns:a16="http://schemas.microsoft.com/office/drawing/2014/main" id="{C3C3A237-3C94-373E-0A09-77901D75BE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4" b="64"/>
          <a:stretch/>
        </p:blipFill>
        <p:spPr>
          <a:xfrm>
            <a:off x="0" y="637"/>
            <a:ext cx="6080760" cy="3428363"/>
          </a:xfrm>
        </p:spPr>
      </p:pic>
      <p:pic>
        <p:nvPicPr>
          <p:cNvPr id="7" name="Picture Placeholder 6" descr="A brick wall with a word painted on it">
            <a:extLst>
              <a:ext uri="{FF2B5EF4-FFF2-40B4-BE49-F238E27FC236}">
                <a16:creationId xmlns:a16="http://schemas.microsoft.com/office/drawing/2014/main" id="{F91AE778-4B20-5EE9-52FF-7E61456D04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4" b="44"/>
          <a:stretch/>
        </p:blipFill>
        <p:spPr>
          <a:xfrm>
            <a:off x="6099048" y="0"/>
            <a:ext cx="3048000" cy="3429000"/>
          </a:xfrm>
        </p:spPr>
      </p:pic>
      <p:pic>
        <p:nvPicPr>
          <p:cNvPr id="8" name="Picture Placeholder 7" descr="A close-up of a building black and white">
            <a:extLst>
              <a:ext uri="{FF2B5EF4-FFF2-40B4-BE49-F238E27FC236}">
                <a16:creationId xmlns:a16="http://schemas.microsoft.com/office/drawing/2014/main" id="{8494C7C4-9276-6AE5-66AD-62E8817278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8" r="8"/>
          <a:stretch/>
        </p:blipFill>
        <p:spPr>
          <a:xfrm>
            <a:off x="9153144" y="0"/>
            <a:ext cx="3044952" cy="3429000"/>
          </a:xfrm>
        </p:spPr>
      </p:pic>
    </p:spTree>
    <p:extLst>
      <p:ext uri="{BB962C8B-B14F-4D97-AF65-F5344CB8AC3E}">
        <p14:creationId xmlns:p14="http://schemas.microsoft.com/office/powerpoint/2010/main" val="329126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C69C1A1-78E3-4597-AE36-69056DA3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85" y="-5143295"/>
            <a:ext cx="3995019" cy="8267132"/>
          </a:xfrm>
        </p:spPr>
        <p:txBody>
          <a:bodyPr anchor="b"/>
          <a:lstStyle/>
          <a:p>
            <a:r>
              <a:rPr lang="en-US" dirty="0" err="1">
                <a:solidFill>
                  <a:schemeClr val="tx1"/>
                </a:solidFill>
              </a:rPr>
              <a:t>Procesos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negocio</a:t>
            </a:r>
            <a:endParaRPr lang="es-ES" dirty="0" err="1">
              <a:solidFill>
                <a:schemeClr val="tx1"/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593D767-CBED-4343-BF82-E91FA5BF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73" y="3319168"/>
            <a:ext cx="3991971" cy="2479025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Administración de las </a:t>
            </a:r>
            <a:r>
              <a:rPr lang="en-US" sz="1800" err="1">
                <a:solidFill>
                  <a:schemeClr val="tx1"/>
                </a:solidFill>
                <a:ea typeface="+mn-lt"/>
                <a:cs typeface="+mn-lt"/>
              </a:rPr>
              <a:t>operaciones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o la </a:t>
            </a:r>
            <a:r>
              <a:rPr lang="en-US" sz="1800" err="1">
                <a:solidFill>
                  <a:schemeClr val="tx1"/>
                </a:solidFill>
                <a:ea typeface="+mn-lt"/>
                <a:cs typeface="+mn-lt"/>
              </a:rPr>
              <a:t>ejecución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de </a:t>
            </a:r>
            <a:r>
              <a:rPr lang="en-US" sz="1800" err="1">
                <a:solidFill>
                  <a:schemeClr val="tx1"/>
                </a:solidFill>
                <a:ea typeface="+mn-lt"/>
                <a:cs typeface="+mn-lt"/>
              </a:rPr>
              <a:t>tareas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Diferentes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perfiles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pueden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tener</a:t>
            </a:r>
            <a:r>
              <a:rPr lang="en-US" sz="1800" dirty="0">
                <a:solidFill>
                  <a:schemeClr val="tx1"/>
                </a:solidFill>
              </a:rPr>
              <a:t> roles </a:t>
            </a:r>
            <a:r>
              <a:rPr lang="en-US" sz="1800" dirty="0" err="1">
                <a:solidFill>
                  <a:schemeClr val="tx1"/>
                </a:solidFill>
              </a:rPr>
              <a:t>diferentes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la </a:t>
            </a:r>
            <a:r>
              <a:rPr lang="en-US" sz="1800" dirty="0" err="1">
                <a:solidFill>
                  <a:schemeClr val="tx1"/>
                </a:solidFill>
              </a:rPr>
              <a:t>aplicación</a:t>
            </a:r>
            <a:r>
              <a:rPr lang="en-US" sz="1800" dirty="0">
                <a:solidFill>
                  <a:schemeClr val="tx1"/>
                </a:solidFill>
              </a:rPr>
              <a:t>, con </a:t>
            </a:r>
            <a:r>
              <a:rPr lang="en-US" sz="1800" dirty="0" err="1">
                <a:solidFill>
                  <a:schemeClr val="tx1"/>
                </a:solidFill>
              </a:rPr>
              <a:t>permisos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específicos</a:t>
            </a:r>
            <a:r>
              <a:rPr lang="en-US" sz="1800" dirty="0">
                <a:solidFill>
                  <a:schemeClr val="tx1"/>
                </a:solidFill>
              </a:rPr>
              <a:t> para sus </a:t>
            </a:r>
            <a:r>
              <a:rPr lang="en-US" sz="1800" dirty="0" err="1">
                <a:solidFill>
                  <a:schemeClr val="tx1"/>
                </a:solidFill>
              </a:rPr>
              <a:t>funciones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Imagen 1" descr="Interfaz de usuario gráfica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EEDDD399-F40D-3BC1-EA5D-B51CDC4AC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471612"/>
            <a:ext cx="5715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7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CB6AC-A2F7-32B0-AC31-EBE41ED3B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8C2416-3CCB-DB8D-6FC2-6F43ED7DE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52" y="2165102"/>
            <a:ext cx="4643044" cy="4688536"/>
          </a:xfrm>
          <a:prstGeom prst="rect">
            <a:avLst/>
          </a:prstGeom>
          <a:ln>
            <a:noFill/>
          </a:ln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18361D42-2A49-E814-1369-BD8C13A0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384" y="384048"/>
            <a:ext cx="6099048" cy="4343400"/>
          </a:xfrm>
        </p:spPr>
        <p:txBody>
          <a:bodyPr anchor="b"/>
          <a:lstStyle/>
          <a:p>
            <a:r>
              <a:rPr lang="en-US" dirty="0" err="1"/>
              <a:t>desarrollo</a:t>
            </a:r>
            <a:r>
              <a:rPr lang="en-US" dirty="0"/>
              <a:t> Data-driven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69C2082-FE64-0346-A09C-2F332D3A3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1" y="4865914"/>
            <a:ext cx="6096000" cy="1307592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 err="1"/>
              <a:t>Enfoque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 que </a:t>
            </a:r>
            <a:r>
              <a:rPr lang="en-US" dirty="0" err="1"/>
              <a:t>prioriza</a:t>
            </a:r>
            <a:r>
              <a:rPr lang="en-US" dirty="0"/>
              <a:t> </a:t>
            </a:r>
            <a:r>
              <a:rPr lang="en-US" dirty="0" err="1"/>
              <a:t>datos</a:t>
            </a:r>
            <a:r>
              <a:rPr lang="en-US" dirty="0"/>
              <a:t> y </a:t>
            </a:r>
            <a:r>
              <a:rPr lang="en-US" dirty="0" err="1"/>
              <a:t>procesos</a:t>
            </a:r>
            <a:r>
              <a:rPr lang="en-US" dirty="0"/>
              <a:t> y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>
                <a:ea typeface="+mn-lt"/>
                <a:cs typeface="+mn-lt"/>
              </a:rPr>
              <a:t>minimizar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costes</a:t>
            </a:r>
            <a:r>
              <a:rPr lang="en-US" dirty="0">
                <a:ea typeface="+mn-lt"/>
                <a:cs typeface="+mn-lt"/>
              </a:rPr>
              <a:t> de mano de </a:t>
            </a:r>
            <a:r>
              <a:rPr lang="en-US" dirty="0" err="1">
                <a:ea typeface="+mn-lt"/>
                <a:cs typeface="+mn-lt"/>
              </a:rPr>
              <a:t>obra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proyectos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2523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45EF7-7F9C-7D9A-C911-01DC5D2A4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8599A95-3A6D-FF3E-59E8-9E4F0E26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85" y="543272"/>
            <a:ext cx="3995019" cy="4343400"/>
          </a:xfrm>
        </p:spPr>
        <p:txBody>
          <a:bodyPr anchor="b"/>
          <a:lstStyle/>
          <a:p>
            <a:r>
              <a:rPr lang="en-US" dirty="0" err="1">
                <a:solidFill>
                  <a:schemeClr val="tx1"/>
                </a:solidFill>
                <a:ea typeface="+mj-lt"/>
                <a:cs typeface="+mj-lt"/>
              </a:rPr>
              <a:t>Modelos</a:t>
            </a:r>
            <a:r>
              <a:rPr lang="en-US" dirty="0">
                <a:solidFill>
                  <a:schemeClr val="tx1"/>
                </a:solidFill>
                <a:ea typeface="+mj-lt"/>
                <a:cs typeface="+mj-lt"/>
              </a:rPr>
              <a:t> de </a:t>
            </a:r>
            <a:r>
              <a:rPr lang="en-US" dirty="0" err="1">
                <a:solidFill>
                  <a:schemeClr val="tx1"/>
                </a:solidFill>
                <a:ea typeface="+mj-lt"/>
                <a:cs typeface="+mj-lt"/>
              </a:rPr>
              <a:t>datos</a:t>
            </a:r>
            <a:r>
              <a:rPr lang="en-US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j-lt"/>
                <a:cs typeface="+mj-lt"/>
              </a:rPr>
              <a:t>complejos</a:t>
            </a: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52E948A-0EEA-A5C6-BCEC-C578477C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73" y="5025138"/>
            <a:ext cx="3991971" cy="1307592"/>
          </a:xfrm>
        </p:spPr>
        <p:txBody>
          <a:bodyPr anchor="t">
            <a:normAutofit lnSpcReduction="10000"/>
          </a:bodyPr>
          <a:lstStyle/>
          <a:p>
            <a:r>
              <a:rPr lang="en-US" sz="1800" dirty="0" err="1">
                <a:solidFill>
                  <a:schemeClr val="tx1"/>
                </a:solidFill>
                <a:ea typeface="+mn-lt"/>
                <a:cs typeface="+mn-lt"/>
              </a:rPr>
              <a:t>Posibilidad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a typeface="+mn-lt"/>
                <a:cs typeface="+mn-lt"/>
              </a:rPr>
              <a:t>interactuar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con </a:t>
            </a:r>
            <a:r>
              <a:rPr lang="en-US" sz="1800" dirty="0" err="1">
                <a:solidFill>
                  <a:schemeClr val="tx1"/>
                </a:solidFill>
                <a:ea typeface="+mn-lt"/>
                <a:cs typeface="+mn-lt"/>
              </a:rPr>
              <a:t>tablas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ea typeface="+mn-lt"/>
                <a:cs typeface="+mn-lt"/>
              </a:rPr>
              <a:t>existentes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o </a:t>
            </a:r>
            <a:r>
              <a:rPr lang="en-US" sz="1800" dirty="0" err="1">
                <a:solidFill>
                  <a:schemeClr val="tx1"/>
                </a:solidFill>
                <a:ea typeface="+mn-lt"/>
                <a:cs typeface="+mn-lt"/>
              </a:rPr>
              <a:t>crear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ea typeface="+mn-lt"/>
                <a:cs typeface="+mn-lt"/>
              </a:rPr>
              <a:t>nuevas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</a:p>
          <a:p>
            <a:r>
              <a:rPr lang="en-US" sz="1800" dirty="0" err="1">
                <a:solidFill>
                  <a:schemeClr val="tx1"/>
                </a:solidFill>
                <a:ea typeface="+mn-lt"/>
                <a:cs typeface="+mn-lt"/>
              </a:rPr>
              <a:t>Facilitan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a typeface="+mn-lt"/>
                <a:cs typeface="+mn-lt"/>
              </a:rPr>
              <a:t>toma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a typeface="+mn-lt"/>
                <a:cs typeface="+mn-lt"/>
              </a:rPr>
              <a:t>decisiones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con </a:t>
            </a:r>
            <a:r>
              <a:rPr lang="en-US" sz="1800" dirty="0" err="1">
                <a:solidFill>
                  <a:schemeClr val="tx1"/>
                </a:solidFill>
                <a:ea typeface="+mn-lt"/>
                <a:cs typeface="+mn-lt"/>
              </a:rPr>
              <a:t>informes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ea typeface="+mn-lt"/>
                <a:cs typeface="+mn-lt"/>
              </a:rPr>
              <a:t>nativos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y Power BI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2" name="Imagen 1" descr="Diagr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0B538C2C-6D94-CB2A-87AD-499B0054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46" y="-181970"/>
            <a:ext cx="7221940" cy="72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0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/>
          <a:p>
            <a:r>
              <a:rPr lang="en-US" dirty="0" err="1"/>
              <a:t>Ventajas</a:t>
            </a:r>
            <a:endParaRPr lang="es-ES" dirty="0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AEDBC-DAF5-656A-3BFB-286EC59DC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49834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Funcionalidad</a:t>
            </a:r>
            <a:r>
              <a:rPr lang="en-US" dirty="0"/>
              <a:t> y </a:t>
            </a:r>
            <a:r>
              <a:rPr lang="en-US" dirty="0" err="1"/>
              <a:t>agilidad</a:t>
            </a:r>
            <a:endParaRPr lang="en-US"/>
          </a:p>
          <a:p>
            <a:pPr marL="283210" lvl="2"/>
            <a:r>
              <a:rPr lang="en-US" dirty="0">
                <a:ea typeface="+mn-lt"/>
                <a:cs typeface="+mn-lt"/>
              </a:rPr>
              <a:t>Amplias </a:t>
            </a:r>
            <a:r>
              <a:rPr lang="en-US" dirty="0" err="1">
                <a:ea typeface="+mn-lt"/>
                <a:cs typeface="+mn-lt"/>
              </a:rPr>
              <a:t>funcionalidades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nativas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básicas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avanzadas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 err="1"/>
          </a:p>
          <a:p>
            <a:pPr marL="283210" lvl="2"/>
            <a:r>
              <a:rPr lang="en-US" err="1">
                <a:ea typeface="+mn-lt"/>
                <a:cs typeface="+mn-lt"/>
              </a:rPr>
              <a:t>Múltiples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formas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incluir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lógica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modelo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datos</a:t>
            </a:r>
            <a:r>
              <a:rPr lang="en-US" dirty="0">
                <a:ea typeface="+mn-lt"/>
                <a:cs typeface="+mn-lt"/>
              </a:rPr>
              <a:t> y la </a:t>
            </a:r>
            <a:r>
              <a:rPr lang="en-US" err="1">
                <a:ea typeface="+mn-lt"/>
                <a:cs typeface="+mn-lt"/>
              </a:rPr>
              <a:t>aplicación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283210" lvl="2"/>
            <a:r>
              <a:rPr lang="en-US" dirty="0"/>
              <a:t>Administración y </a:t>
            </a:r>
            <a:r>
              <a:rPr lang="en-US" dirty="0" err="1"/>
              <a:t>gestión</a:t>
            </a:r>
            <a:r>
              <a:rPr lang="en-US" dirty="0"/>
              <a:t> del </a:t>
            </a:r>
            <a:r>
              <a:rPr lang="en-US" dirty="0" err="1"/>
              <a:t>ciclo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simplificada</a:t>
            </a:r>
            <a:r>
              <a:rPr lang="en-US" dirty="0"/>
              <a:t>.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02DE28-345F-5E15-54E2-3DBC972F0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2770632"/>
            <a:ext cx="49834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Seguridad</a:t>
            </a:r>
            <a:endParaRPr lang="es-ES" dirty="0"/>
          </a:p>
          <a:p>
            <a:pPr marL="347345" lvl="1" indent="-347345"/>
            <a:r>
              <a:rPr lang="en-US" err="1">
                <a:ea typeface="+mn-lt"/>
                <a:cs typeface="+mn-lt"/>
              </a:rPr>
              <a:t>Fiabilidad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puesta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prueba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organizaciones</a:t>
            </a:r>
            <a:r>
              <a:rPr lang="en-US" dirty="0">
                <a:ea typeface="+mn-lt"/>
                <a:cs typeface="+mn-lt"/>
              </a:rPr>
              <a:t> de gran </a:t>
            </a:r>
            <a:r>
              <a:rPr lang="en-US" err="1">
                <a:ea typeface="+mn-lt"/>
                <a:cs typeface="+mn-lt"/>
              </a:rPr>
              <a:t>tamaño</a:t>
            </a:r>
            <a:r>
              <a:rPr lang="en-US" dirty="0">
                <a:ea typeface="+mn-lt"/>
                <a:cs typeface="+mn-lt"/>
              </a:rPr>
              <a:t>, (</a:t>
            </a:r>
            <a:r>
              <a:rPr lang="en-US" err="1">
                <a:ea typeface="+mn-lt"/>
                <a:cs typeface="+mn-lt"/>
              </a:rPr>
              <a:t>plataforma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compartida</a:t>
            </a:r>
            <a:r>
              <a:rPr lang="en-US" dirty="0">
                <a:ea typeface="+mn-lt"/>
                <a:cs typeface="+mn-lt"/>
              </a:rPr>
              <a:t> con Dynamics 365). </a:t>
            </a:r>
          </a:p>
          <a:p>
            <a:pPr marL="347345" lvl="1" indent="-347345"/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roles y </a:t>
            </a:r>
            <a:r>
              <a:rPr lang="en-US" dirty="0" err="1"/>
              <a:t>entidades</a:t>
            </a:r>
            <a:r>
              <a:rPr lang="en-US" dirty="0"/>
              <a:t> para </a:t>
            </a:r>
            <a:r>
              <a:rPr lang="en-US" dirty="0" err="1"/>
              <a:t>asignar</a:t>
            </a:r>
            <a:r>
              <a:rPr lang="en-US" dirty="0"/>
              <a:t> </a:t>
            </a:r>
            <a:r>
              <a:rPr lang="en-US" dirty="0" err="1"/>
              <a:t>permisos</a:t>
            </a:r>
            <a:r>
              <a:rPr lang="en-US" dirty="0"/>
              <a:t> a </a:t>
            </a:r>
            <a:r>
              <a:rPr lang="en-US" dirty="0" err="1"/>
              <a:t>usuarios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6D509-CA6E-4E2E-C3A6-38470C96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13681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201103_win32_CP_v3" id="{25EBCE8A-6A42-434B-A3B3-187E1DD25CFC}" vid="{39E32D66-C006-4DAC-BD55-FAF1650059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EA6E2B2AD24B44284C8E284EA822F47" ma:contentTypeVersion="4" ma:contentTypeDescription="Crear nuevo documento." ma:contentTypeScope="" ma:versionID="4d060de46d6b22e675dc7de998a553f0">
  <xsd:schema xmlns:xsd="http://www.w3.org/2001/XMLSchema" xmlns:xs="http://www.w3.org/2001/XMLSchema" xmlns:p="http://schemas.microsoft.com/office/2006/metadata/properties" xmlns:ns2="e870ae14-5f5c-45d2-9c33-71f48f00af38" targetNamespace="http://schemas.microsoft.com/office/2006/metadata/properties" ma:root="true" ma:fieldsID="cd87e393c1c284df4850af618441a62e" ns2:_="">
    <xsd:import namespace="e870ae14-5f5c-45d2-9c33-71f48f00a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0ae14-5f5c-45d2-9c33-71f48f00af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645FDA-503C-46C4-A499-8E707577A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70ae14-5f5c-45d2-9c33-71f48f00a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069F72-2015-4FB6-9588-A49CB14BDC1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  <ds:schemaRef ds:uri="c5446d42-be03-4a98-a4b0-490c2b6b876e"/>
    <ds:schemaRef ds:uri="deab0c44-542c-41d9-8163-7cd484c110fc"/>
  </ds:schemaRefs>
</ds:datastoreItem>
</file>

<file path=customXml/itemProps3.xml><?xml version="1.0" encoding="utf-8"?>
<ds:datastoreItem xmlns:ds="http://schemas.openxmlformats.org/officeDocument/2006/customXml" ds:itemID="{D6DA60BD-0042-4722-B671-D551884D1EE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</Words>
  <Application>Microsoft Office PowerPoint</Application>
  <PresentationFormat>Panorámica</PresentationFormat>
  <Paragraphs>124</Paragraphs>
  <Slides>19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JuxtaposeVTI</vt:lpstr>
      <vt:lpstr>Model-driven Power Apps </vt:lpstr>
      <vt:lpstr>Índice</vt:lpstr>
      <vt:lpstr>Qué son</vt:lpstr>
      <vt:lpstr>Qué aspecto tienen</vt:lpstr>
      <vt:lpstr>Casos de uso y escenarios favorables</vt:lpstr>
      <vt:lpstr>Procesos de negocio</vt:lpstr>
      <vt:lpstr>desarrollo Data-driven</vt:lpstr>
      <vt:lpstr>Modelos de datos complejos</vt:lpstr>
      <vt:lpstr>Ventajas</vt:lpstr>
      <vt:lpstr>Ventajas</vt:lpstr>
      <vt:lpstr>Desventajas</vt:lpstr>
      <vt:lpstr>Requisitos mínimos</vt:lpstr>
      <vt:lpstr>Descripción técnica</vt:lpstr>
      <vt:lpstr>ARQUITECTURA</vt:lpstr>
      <vt:lpstr>Componentes</vt:lpstr>
      <vt:lpstr>Componentes</vt:lpstr>
      <vt:lpstr>¿Quieres saber más?</vt:lpstr>
      <vt:lpstr>INFORMACIÓN MÁS AMPLIA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974</cp:revision>
  <dcterms:created xsi:type="dcterms:W3CDTF">2021-04-27T10:31:44Z</dcterms:created>
  <dcterms:modified xsi:type="dcterms:W3CDTF">2025-03-10T21:26:49Z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0x0101005EA6E2B2AD24B44284C8E284EA822F47</vt:lpwstr>
  </property>
  <property fmtid="{D5CDD505-2E9C-101B-9397-08002B2CF9AE}" pid="3" name="MediaServiceImageTags">
    <vt:lpwstr/>
  </property>
  <property fmtid="{D5CDD505-2E9C-101B-9397-08002B2CF9AE}" pid="4" name="Order">
    <vt:r8>30700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